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2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4" r:id="rId2"/>
    <p:sldMasterId id="2147483699" r:id="rId3"/>
    <p:sldMasterId id="2147483711" r:id="rId4"/>
  </p:sldMasterIdLst>
  <p:notesMasterIdLst>
    <p:notesMasterId r:id="rId46"/>
  </p:notesMasterIdLst>
  <p:sldIdLst>
    <p:sldId id="299" r:id="rId5"/>
    <p:sldId id="414" r:id="rId6"/>
    <p:sldId id="421" r:id="rId7"/>
    <p:sldId id="422" r:id="rId8"/>
    <p:sldId id="388" r:id="rId9"/>
    <p:sldId id="428" r:id="rId10"/>
    <p:sldId id="429" r:id="rId11"/>
    <p:sldId id="423" r:id="rId12"/>
    <p:sldId id="424" r:id="rId13"/>
    <p:sldId id="415" r:id="rId14"/>
    <p:sldId id="425" r:id="rId15"/>
    <p:sldId id="426" r:id="rId16"/>
    <p:sldId id="361" r:id="rId17"/>
    <p:sldId id="433" r:id="rId18"/>
    <p:sldId id="355" r:id="rId19"/>
    <p:sldId id="358" r:id="rId20"/>
    <p:sldId id="432" r:id="rId21"/>
    <p:sldId id="319" r:id="rId22"/>
    <p:sldId id="402" r:id="rId23"/>
    <p:sldId id="372" r:id="rId24"/>
    <p:sldId id="405" r:id="rId25"/>
    <p:sldId id="406" r:id="rId26"/>
    <p:sldId id="407" r:id="rId27"/>
    <p:sldId id="382" r:id="rId28"/>
    <p:sldId id="384" r:id="rId29"/>
    <p:sldId id="350" r:id="rId30"/>
    <p:sldId id="373" r:id="rId31"/>
    <p:sldId id="427" r:id="rId32"/>
    <p:sldId id="279" r:id="rId33"/>
    <p:sldId id="280" r:id="rId34"/>
    <p:sldId id="285" r:id="rId35"/>
    <p:sldId id="269" r:id="rId36"/>
    <p:sldId id="277" r:id="rId37"/>
    <p:sldId id="262" r:id="rId38"/>
    <p:sldId id="409" r:id="rId39"/>
    <p:sldId id="281" r:id="rId40"/>
    <p:sldId id="282" r:id="rId41"/>
    <p:sldId id="283" r:id="rId42"/>
    <p:sldId id="380" r:id="rId43"/>
    <p:sldId id="386" r:id="rId44"/>
    <p:sldId id="383" r:id="rId45"/>
  </p:sldIdLst>
  <p:sldSz cx="9144000" cy="5143500" type="screen16x9"/>
  <p:notesSz cx="6858000" cy="9144000"/>
  <p:embeddedFontLst>
    <p:embeddedFont>
      <p:font typeface="Advent Pro" panose="020B0604020202020204" charset="0"/>
      <p:regular r:id="rId47"/>
      <p:bold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Fira Sans" panose="020B0503050000020004" pitchFamily="34" charset="0"/>
      <p:regular r:id="rId55"/>
      <p:bold r:id="rId56"/>
      <p:italic r:id="rId57"/>
      <p:boldItalic r:id="rId58"/>
    </p:embeddedFont>
    <p:embeddedFont>
      <p:font typeface="Montserrat Light" panose="020B0604020202020204" pitchFamily="2" charset="0"/>
      <p:regular r:id="rId59"/>
      <p:italic r:id="rId60"/>
    </p:embeddedFont>
    <p:embeddedFont>
      <p:font typeface="Palatino Linotype" panose="02040502050505030304" pitchFamily="18" charset="0"/>
      <p:regular r:id="rId61"/>
      <p:bold r:id="rId62"/>
      <p:italic r:id="rId63"/>
      <p:boldItalic r:id="rId64"/>
    </p:embeddedFont>
    <p:embeddedFont>
      <p:font typeface="Roboto" panose="02000000000000000000" pitchFamily="2" charset="0"/>
      <p:regular r:id="rId65"/>
      <p:bold r:id="rId66"/>
      <p:italic r:id="rId67"/>
      <p:boldItalic r:id="rId68"/>
    </p:embeddedFont>
    <p:embeddedFont>
      <p:font typeface="Sitka Banner" pitchFamily="2" charset="0"/>
      <p:regular r:id="rId69"/>
      <p:bold r:id="rId70"/>
      <p:italic r:id="rId71"/>
      <p:boldItalic r:id="rId72"/>
    </p:embeddedFont>
    <p:embeddedFont>
      <p:font typeface="Squada One" panose="020B0604020202020204" charset="0"/>
      <p:regular r:id="rId73"/>
    </p:embeddedFont>
    <p:embeddedFont>
      <p:font typeface="Wingdings 2" panose="05020102010507070707" pitchFamily="18" charset="2"/>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E1B940-DA7D-4F63-F775-A743363531A6}" name="Robert McNeill" initials="RM" userId="S::robertmcneill@suryapowered.com::13fedf6c-cf98-44d2-8b3b-6aaca4356c08" providerId="AD"/>
  <p188:author id="{D50EDABA-67FB-50E1-F448-F675E507E3AD}" name="Akshar Patel" initials="AP" userId="S::aksharpatel@suryapowered.com::8478a2d1-cd09-433a-aaf4-091173230d79" providerId="AD"/>
  <p188:author id="{277912F0-0895-78B7-291E-C4B0A6263D63}" name="Akshar Patel" initials="AP" userId="89d9ad41c5e291f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62"/>
    <a:srgbClr val="3F5B8A"/>
    <a:srgbClr val="000000"/>
    <a:srgbClr val="FECE00"/>
    <a:srgbClr val="F5D134"/>
    <a:srgbClr val="EF8600"/>
    <a:srgbClr val="DBF000"/>
    <a:srgbClr val="FFDE59"/>
    <a:srgbClr val="E6EAE9"/>
    <a:srgbClr val="507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64" autoAdjust="0"/>
    <p:restoredTop sz="92314" autoAdjust="0"/>
  </p:normalViewPr>
  <p:slideViewPr>
    <p:cSldViewPr snapToGrid="0">
      <p:cViewPr varScale="1">
        <p:scale>
          <a:sx n="137" d="100"/>
          <a:sy n="137" d="100"/>
        </p:scale>
        <p:origin x="1110" y="96"/>
      </p:cViewPr>
      <p:guideLst/>
    </p:cSldViewPr>
  </p:slideViewPr>
  <p:outlineViewPr>
    <p:cViewPr>
      <p:scale>
        <a:sx n="33" d="100"/>
        <a:sy n="33" d="100"/>
      </p:scale>
      <p:origin x="0" y="0"/>
    </p:cViewPr>
  </p:outlineViewPr>
  <p:notesTextViewPr>
    <p:cViewPr>
      <p:scale>
        <a:sx n="148" d="100"/>
        <a:sy n="148"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15.fntdata"/><Relationship Id="rId82" Type="http://schemas.openxmlformats.org/officeDocument/2006/relationships/customXml" Target="../customXml/item3.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tableStyles" Target="tableStyles.xml"/><Relationship Id="rId8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37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3997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EEA5-983D-ADDC-97C0-86A3D285C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EF37D-EBD9-F646-04A6-D7596ABE97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44458F-E113-C995-B61E-AA75619ADF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38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E11EE-36DB-12B5-DB13-4A030B325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2EEB2-6664-9628-914E-F8F00A9A20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293A9F-A884-C3A8-63F6-7FDC26C384B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1374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4788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247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3915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1050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9ED1-71ED-6D7E-C8D5-CE999602A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2FDA2-8C19-3801-BCFC-9CBED5F71B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77A9B2-5C78-FF13-8C9D-BFE1AD8C00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511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2722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79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9665dc4369_3_1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9665dc4369_3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2362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861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49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5882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7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0223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1828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5B8C-674B-07E2-61B7-A100697EE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5A19D-98BC-F2BB-5D13-91C10177610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E0E631-27A9-F394-721D-C1556B157D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506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Concept Landscape plan which was created by Baxter and Woodman our environmental Consultants who are here with us today. Baxter has confirmed that all these species are native to the area and we can provide range maps to verify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534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8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8947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407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4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696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895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296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51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030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213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Landscape screening plan</a:t>
            </a:r>
          </a:p>
        </p:txBody>
      </p:sp>
    </p:spTree>
    <p:extLst>
      <p:ext uri="{BB962C8B-B14F-4D97-AF65-F5344CB8AC3E}">
        <p14:creationId xmlns:p14="http://schemas.microsoft.com/office/powerpoint/2010/main" val="2666395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09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50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345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Includes Location of 20 foot wide gravel access road on the eastern portion of the property, transformer pads and turnarounds for emergency vehicles near those transformer pads, number of inverters, identified wetlands from our wetland delineation report and our 40-foot </a:t>
            </a:r>
            <a:r>
              <a:rPr lang="en-US" dirty="0" err="1"/>
              <a:t>floodzone</a:t>
            </a:r>
            <a:r>
              <a:rPr lang="en-US" dirty="0"/>
              <a:t> setback, fencing type and height, panel setbacks, ground coverage ratio, vegetation buffer and landscaping, point of interconnection, and our impervious calculations and quantities in the chart on the right. All of these are labeled on the site plot and was shared in the permitting package.</a:t>
            </a:r>
          </a:p>
        </p:txBody>
      </p:sp>
    </p:spTree>
    <p:extLst>
      <p:ext uri="{BB962C8B-B14F-4D97-AF65-F5344CB8AC3E}">
        <p14:creationId xmlns:p14="http://schemas.microsoft.com/office/powerpoint/2010/main" val="696368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7B41-F536-3760-1389-4353B8431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92030-FAB1-0F5E-0B1A-887867F448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5078D4-FABB-75E2-F9BD-CF11BBB44D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363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091AA-FDBA-E739-FC9F-B94E3B50C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91A73-2A1B-F342-35CE-E1863774F5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6B48AA-5F32-2040-FFF0-6652F0C07A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916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397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44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CUSTOM_27_1_1">
    <p:spTree>
      <p:nvGrpSpPr>
        <p:cNvPr id="1" name="Shape 9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3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75548DB-9145-4C14-977F-BF3E634F8427}"/>
              </a:ext>
            </a:extLst>
          </p:cNvPr>
          <p:cNvSpPr/>
          <p:nvPr userDrawn="1"/>
        </p:nvSpPr>
        <p:spPr>
          <a:xfrm>
            <a:off x="2893218" y="451430"/>
            <a:ext cx="5828689" cy="4240640"/>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a:extLst>
              <a:ext uri="{FF2B5EF4-FFF2-40B4-BE49-F238E27FC236}">
                <a16:creationId xmlns:a16="http://schemas.microsoft.com/office/drawing/2014/main" id="{52E1BB11-CE0C-4E0F-902B-E0070B16AAE6}"/>
              </a:ext>
            </a:extLst>
          </p:cNvPr>
          <p:cNvSpPr>
            <a:spLocks noGrp="1"/>
          </p:cNvSpPr>
          <p:nvPr>
            <p:ph type="pic" idx="12" hasCustomPrompt="1"/>
          </p:nvPr>
        </p:nvSpPr>
        <p:spPr>
          <a:xfrm>
            <a:off x="6951424"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4" name="Picture Placeholder 2">
            <a:extLst>
              <a:ext uri="{FF2B5EF4-FFF2-40B4-BE49-F238E27FC236}">
                <a16:creationId xmlns:a16="http://schemas.microsoft.com/office/drawing/2014/main" id="{637E444D-D0F8-454F-BC8D-5B07A2464039}"/>
              </a:ext>
            </a:extLst>
          </p:cNvPr>
          <p:cNvSpPr>
            <a:spLocks noGrp="1"/>
          </p:cNvSpPr>
          <p:nvPr>
            <p:ph type="pic" idx="13" hasCustomPrompt="1"/>
          </p:nvPr>
        </p:nvSpPr>
        <p:spPr>
          <a:xfrm>
            <a:off x="5020826"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D017A26C-1F87-42E7-AD5B-9E66527C1297}"/>
              </a:ext>
            </a:extLst>
          </p:cNvPr>
          <p:cNvSpPr>
            <a:spLocks noGrp="1"/>
          </p:cNvSpPr>
          <p:nvPr>
            <p:ph type="pic" idx="14" hasCustomPrompt="1"/>
          </p:nvPr>
        </p:nvSpPr>
        <p:spPr>
          <a:xfrm>
            <a:off x="3090228"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1551415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7_Images &amp; Contents Layout">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2E541B56-E562-45F7-AF65-DC212716E3B3}"/>
              </a:ext>
            </a:extLst>
          </p:cNvPr>
          <p:cNvSpPr/>
          <p:nvPr userDrawn="1"/>
        </p:nvSpPr>
        <p:spPr>
          <a:xfrm>
            <a:off x="0" y="1978819"/>
            <a:ext cx="9144000" cy="2517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 name="그림 개체 틀 2">
            <a:extLst>
              <a:ext uri="{FF2B5EF4-FFF2-40B4-BE49-F238E27FC236}">
                <a16:creationId xmlns:a16="http://schemas.microsoft.com/office/drawing/2014/main" id="{1D487A8B-D75C-45FC-8BC1-0D4AF5ACE0C7}"/>
              </a:ext>
            </a:extLst>
          </p:cNvPr>
          <p:cNvSpPr>
            <a:spLocks noGrp="1"/>
          </p:cNvSpPr>
          <p:nvPr>
            <p:ph type="pic" sz="quarter" idx="65" hasCustomPrompt="1"/>
          </p:nvPr>
        </p:nvSpPr>
        <p:spPr>
          <a:xfrm>
            <a:off x="4572000" y="2219412"/>
            <a:ext cx="4572000" cy="2025000"/>
          </a:xfrm>
          <a:prstGeom prst="rect">
            <a:avLst/>
          </a:pr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79C5F99C-EA45-41DC-966E-F17A247EA3C2}"/>
              </a:ext>
            </a:extLst>
          </p:cNvPr>
          <p:cNvSpPr>
            <a:spLocks noGrp="1"/>
          </p:cNvSpPr>
          <p:nvPr>
            <p:ph type="pic" sz="quarter" idx="66" hasCustomPrompt="1"/>
          </p:nvPr>
        </p:nvSpPr>
        <p:spPr>
          <a:xfrm>
            <a:off x="478631" y="359211"/>
            <a:ext cx="1900238" cy="4305737"/>
          </a:xfrm>
          <a:prstGeom prst="rect">
            <a:avLst/>
          </a:pr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60457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C6AC5C-B6EC-435C-A85E-3D6239B8E699}"/>
              </a:ext>
            </a:extLst>
          </p:cNvPr>
          <p:cNvSpPr/>
          <p:nvPr userDrawn="1"/>
        </p:nvSpPr>
        <p:spPr>
          <a:xfrm>
            <a:off x="4279678" y="850718"/>
            <a:ext cx="4864322" cy="2062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그림 개체 틀 2">
            <a:extLst>
              <a:ext uri="{FF2B5EF4-FFF2-40B4-BE49-F238E27FC236}">
                <a16:creationId xmlns:a16="http://schemas.microsoft.com/office/drawing/2014/main" id="{061880F9-20D3-4626-A329-F4C73B455660}"/>
              </a:ext>
            </a:extLst>
          </p:cNvPr>
          <p:cNvSpPr>
            <a:spLocks noGrp="1"/>
          </p:cNvSpPr>
          <p:nvPr>
            <p:ph type="pic" sz="quarter" idx="14" hasCustomPrompt="1"/>
          </p:nvPr>
        </p:nvSpPr>
        <p:spPr>
          <a:xfrm>
            <a:off x="1401704" y="1417320"/>
            <a:ext cx="2458368" cy="37261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
        <p:nvSpPr>
          <p:cNvPr id="3" name="Rectangle 2">
            <a:extLst>
              <a:ext uri="{FF2B5EF4-FFF2-40B4-BE49-F238E27FC236}">
                <a16:creationId xmlns:a16="http://schemas.microsoft.com/office/drawing/2014/main" id="{8DF69E93-AE09-4200-A06B-AF62BA2DEF83}"/>
              </a:ext>
            </a:extLst>
          </p:cNvPr>
          <p:cNvSpPr/>
          <p:nvPr userDrawn="1"/>
        </p:nvSpPr>
        <p:spPr>
          <a:xfrm>
            <a:off x="0" y="0"/>
            <a:ext cx="29391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그림 개체 틀 2">
            <a:extLst>
              <a:ext uri="{FF2B5EF4-FFF2-40B4-BE49-F238E27FC236}">
                <a16:creationId xmlns:a16="http://schemas.microsoft.com/office/drawing/2014/main" id="{C10B3C62-656F-435D-9524-4DDA6D575D29}"/>
              </a:ext>
            </a:extLst>
          </p:cNvPr>
          <p:cNvSpPr>
            <a:spLocks noGrp="1"/>
          </p:cNvSpPr>
          <p:nvPr>
            <p:ph type="pic" sz="quarter" idx="15" hasCustomPrompt="1"/>
          </p:nvPr>
        </p:nvSpPr>
        <p:spPr>
          <a:xfrm>
            <a:off x="5833280" y="0"/>
            <a:ext cx="2458368" cy="273666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3518156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3941748" y="2365048"/>
            <a:ext cx="4766416" cy="2434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441509" y="343872"/>
            <a:ext cx="7018970" cy="4027415"/>
          </a:xfrm>
          <a:prstGeom prst="rect">
            <a:avLst/>
          </a:prstGeom>
          <a:solidFill>
            <a:schemeClr val="bg1">
              <a:lumMod val="95000"/>
            </a:schemeClr>
          </a:solidFill>
        </p:spPr>
        <p:txBody>
          <a:bodyPr anchor="ctr"/>
          <a:lstStyle>
            <a:lvl1pPr marL="0" indent="0" algn="ctr">
              <a:buNone/>
              <a:defRPr sz="1350" baseline="0">
                <a:solidFill>
                  <a:schemeClr val="tx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291058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0" name="제목 1"/>
          <p:cNvSpPr>
            <a:spLocks noGrp="1"/>
          </p:cNvSpPr>
          <p:nvPr>
            <p:ph type="title" hasCustomPrompt="1"/>
          </p:nvPr>
        </p:nvSpPr>
        <p:spPr>
          <a:xfrm>
            <a:off x="480445" y="178914"/>
            <a:ext cx="4176464" cy="1242138"/>
          </a:xfrm>
          <a:prstGeom prst="rect">
            <a:avLst/>
          </a:prstGeom>
        </p:spPr>
        <p:txBody>
          <a:bodyPr anchor="ctr">
            <a:noAutofit/>
          </a:bodyPr>
          <a:lstStyle>
            <a:lvl1pPr algn="l">
              <a:defRPr sz="3300" b="0" baseline="0">
                <a:solidFill>
                  <a:schemeClr val="tx1">
                    <a:lumMod val="75000"/>
                    <a:lumOff val="25000"/>
                  </a:schemeClr>
                </a:solidFill>
                <a:latin typeface="+mj-lt"/>
                <a:cs typeface="Arial" pitchFamily="34" charset="0"/>
              </a:defRPr>
            </a:lvl1pPr>
          </a:lstStyle>
          <a:p>
            <a:r>
              <a:rPr lang="en-US" altLang="ko-KR" dirty="0"/>
              <a:t>IMAGES AND CONTENTS</a:t>
            </a:r>
            <a:endParaRPr lang="ko-KR" altLang="en-US" dirty="0"/>
          </a:p>
        </p:txBody>
      </p:sp>
      <p:sp>
        <p:nvSpPr>
          <p:cNvPr id="5" name="Picture Placeholder 2"/>
          <p:cNvSpPr>
            <a:spLocks noGrp="1"/>
          </p:cNvSpPr>
          <p:nvPr>
            <p:ph type="pic" idx="13" hasCustomPrompt="1"/>
          </p:nvPr>
        </p:nvSpPr>
        <p:spPr>
          <a:xfrm>
            <a:off x="4293394" y="0"/>
            <a:ext cx="4850606"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0273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2517745"/>
            <a:ext cx="9144000" cy="2625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8" name="그림 개체 틀 2"/>
          <p:cNvSpPr>
            <a:spLocks noGrp="1"/>
          </p:cNvSpPr>
          <p:nvPr>
            <p:ph type="pic" sz="quarter" idx="10" hasCustomPrompt="1"/>
          </p:nvPr>
        </p:nvSpPr>
        <p:spPr>
          <a:xfrm>
            <a:off x="0" y="0"/>
            <a:ext cx="9144000" cy="2449286"/>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Your Picture Here And Send To Back</a:t>
            </a:r>
            <a:endParaRPr lang="ko-KR" altLang="en-US" dirty="0"/>
          </a:p>
        </p:txBody>
      </p:sp>
      <p:sp>
        <p:nvSpPr>
          <p:cNvPr id="20" name="Rectangle 19"/>
          <p:cNvSpPr/>
          <p:nvPr userDrawn="1"/>
        </p:nvSpPr>
        <p:spPr>
          <a:xfrm>
            <a:off x="0" y="2449285"/>
            <a:ext cx="9144000" cy="68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258261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AB6BE5-3958-49E8-8991-D22E07717048}"/>
              </a:ext>
            </a:extLst>
          </p:cNvPr>
          <p:cNvSpPr/>
          <p:nvPr userDrawn="1"/>
        </p:nvSpPr>
        <p:spPr>
          <a:xfrm>
            <a:off x="1125605" y="945282"/>
            <a:ext cx="3780000" cy="37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Picture Placeholder 2"/>
          <p:cNvSpPr>
            <a:spLocks noGrp="1"/>
          </p:cNvSpPr>
          <p:nvPr>
            <p:ph type="pic" idx="1" hasCustomPrompt="1"/>
          </p:nvPr>
        </p:nvSpPr>
        <p:spPr>
          <a:xfrm>
            <a:off x="549541" y="411510"/>
            <a:ext cx="3780000" cy="3780000"/>
          </a:xfrm>
          <a:prstGeom prst="rect">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55204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8" hasCustomPrompt="1"/>
          </p:nvPr>
        </p:nvSpPr>
        <p:spPr>
          <a:xfrm>
            <a:off x="2579917" y="1"/>
            <a:ext cx="1890000" cy="3543857"/>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
        <p:nvSpPr>
          <p:cNvPr id="6" name="Picture Placeholder 2"/>
          <p:cNvSpPr>
            <a:spLocks noGrp="1"/>
          </p:cNvSpPr>
          <p:nvPr>
            <p:ph type="pic" idx="19" hasCustomPrompt="1"/>
          </p:nvPr>
        </p:nvSpPr>
        <p:spPr>
          <a:xfrm>
            <a:off x="4676831" y="519522"/>
            <a:ext cx="1890000" cy="4623978"/>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96451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3069000" y="0"/>
            <a:ext cx="6075000" cy="297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3" name="Picture Placeholder 2"/>
          <p:cNvSpPr>
            <a:spLocks noGrp="1"/>
          </p:cNvSpPr>
          <p:nvPr>
            <p:ph type="pic" idx="10" hasCustomPrompt="1"/>
          </p:nvPr>
        </p:nvSpPr>
        <p:spPr>
          <a:xfrm>
            <a:off x="0" y="2970000"/>
            <a:ext cx="3069000" cy="21735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2" name="Rectangle 1"/>
          <p:cNvSpPr/>
          <p:nvPr userDrawn="1"/>
        </p:nvSpPr>
        <p:spPr>
          <a:xfrm>
            <a:off x="3150000" y="3037500"/>
            <a:ext cx="5994000" cy="210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b="1" dirty="0">
              <a:latin typeface="+mn-lt"/>
            </a:endParaRPr>
          </a:p>
        </p:txBody>
      </p:sp>
    </p:spTree>
    <p:extLst>
      <p:ext uri="{BB962C8B-B14F-4D97-AF65-F5344CB8AC3E}">
        <p14:creationId xmlns:p14="http://schemas.microsoft.com/office/powerpoint/2010/main" val="303693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bg>
      <p:bgPr>
        <a:no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0D4C10-C2A4-4F08-8784-50572298CBD4}"/>
              </a:ext>
            </a:extLst>
          </p:cNvPr>
          <p:cNvGrpSpPr/>
          <p:nvPr userDrawn="1"/>
        </p:nvGrpSpPr>
        <p:grpSpPr>
          <a:xfrm>
            <a:off x="5554443" y="331379"/>
            <a:ext cx="2871775" cy="3512807"/>
            <a:chOff x="6446339" y="1280897"/>
            <a:chExt cx="4320717" cy="5285178"/>
          </a:xfrm>
        </p:grpSpPr>
        <p:sp>
          <p:nvSpPr>
            <p:cNvPr id="9" name="Freeform: Shape 8">
              <a:extLst>
                <a:ext uri="{FF2B5EF4-FFF2-40B4-BE49-F238E27FC236}">
                  <a16:creationId xmlns:a16="http://schemas.microsoft.com/office/drawing/2014/main" id="{2BC281C3-54A3-4D17-90D3-3C22D885DC3D}"/>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sz="1050"/>
            </a:p>
          </p:txBody>
        </p:sp>
        <p:sp>
          <p:nvSpPr>
            <p:cNvPr id="10" name="Freeform: Shape 9">
              <a:extLst>
                <a:ext uri="{FF2B5EF4-FFF2-40B4-BE49-F238E27FC236}">
                  <a16:creationId xmlns:a16="http://schemas.microsoft.com/office/drawing/2014/main" id="{0276248D-1491-483D-8DA7-980D548EAFD0}"/>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sz="1050"/>
            </a:p>
          </p:txBody>
        </p:sp>
        <p:sp>
          <p:nvSpPr>
            <p:cNvPr id="12" name="Freeform: Shape 11">
              <a:extLst>
                <a:ext uri="{FF2B5EF4-FFF2-40B4-BE49-F238E27FC236}">
                  <a16:creationId xmlns:a16="http://schemas.microsoft.com/office/drawing/2014/main" id="{B6086D30-B45E-4AE5-A39A-ADF73985F3B7}"/>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sz="1050"/>
            </a:p>
          </p:txBody>
        </p:sp>
        <p:sp>
          <p:nvSpPr>
            <p:cNvPr id="13" name="Freeform: Shape 12">
              <a:extLst>
                <a:ext uri="{FF2B5EF4-FFF2-40B4-BE49-F238E27FC236}">
                  <a16:creationId xmlns:a16="http://schemas.microsoft.com/office/drawing/2014/main" id="{746C450B-5BE9-4F31-B8AE-78C2BD8E0ABA}"/>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sz="1050"/>
            </a:p>
          </p:txBody>
        </p:sp>
        <p:sp>
          <p:nvSpPr>
            <p:cNvPr id="14" name="Freeform: Shape 13">
              <a:extLst>
                <a:ext uri="{FF2B5EF4-FFF2-40B4-BE49-F238E27FC236}">
                  <a16:creationId xmlns:a16="http://schemas.microsoft.com/office/drawing/2014/main" id="{338283BE-C719-442C-B842-C6A9E6D61E9D}"/>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sz="1050"/>
            </a:p>
          </p:txBody>
        </p:sp>
        <p:sp>
          <p:nvSpPr>
            <p:cNvPr id="15" name="Freeform: Shape 14">
              <a:extLst>
                <a:ext uri="{FF2B5EF4-FFF2-40B4-BE49-F238E27FC236}">
                  <a16:creationId xmlns:a16="http://schemas.microsoft.com/office/drawing/2014/main" id="{215058D7-0B43-45B3-9958-CCB1DE474417}"/>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sz="1050"/>
            </a:p>
          </p:txBody>
        </p:sp>
        <p:sp>
          <p:nvSpPr>
            <p:cNvPr id="16" name="Freeform: Shape 15">
              <a:extLst>
                <a:ext uri="{FF2B5EF4-FFF2-40B4-BE49-F238E27FC236}">
                  <a16:creationId xmlns:a16="http://schemas.microsoft.com/office/drawing/2014/main" id="{0F607027-3C81-4740-96D4-A8C5B8B0438F}"/>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050">
                <a:solidFill>
                  <a:schemeClr val="tx1"/>
                </a:solidFill>
              </a:endParaRPr>
            </a:p>
          </p:txBody>
        </p:sp>
      </p:grpSp>
      <p:sp>
        <p:nvSpPr>
          <p:cNvPr id="7" name="그림 개체 틀 2">
            <a:extLst>
              <a:ext uri="{FF2B5EF4-FFF2-40B4-BE49-F238E27FC236}">
                <a16:creationId xmlns:a16="http://schemas.microsoft.com/office/drawing/2014/main" id="{047F23E5-8B4D-418C-B537-E74418615CDE}"/>
              </a:ext>
            </a:extLst>
          </p:cNvPr>
          <p:cNvSpPr>
            <a:spLocks noGrp="1"/>
          </p:cNvSpPr>
          <p:nvPr>
            <p:ph type="pic" sz="quarter" idx="10" hasCustomPrompt="1"/>
          </p:nvPr>
        </p:nvSpPr>
        <p:spPr>
          <a:xfrm>
            <a:off x="5645690" y="464007"/>
            <a:ext cx="2649899" cy="2372062"/>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58959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1"/>
            <a:ext cx="9144000" cy="5143499"/>
          </a:xfrm>
          <a:prstGeom prst="parallelogram">
            <a:avLst>
              <a:gd name="adj" fmla="val 90695"/>
            </a:avLst>
          </a:prstGeom>
          <a:solidFill>
            <a:schemeClr val="bg1">
              <a:lumMod val="95000"/>
            </a:schemeClr>
          </a:solidFill>
        </p:spPr>
        <p:txBody>
          <a:bodyPr anchor="ctr"/>
          <a:lstStyle>
            <a:lvl1pPr marL="0" indent="0" algn="ctr">
              <a:buNone/>
              <a:defRPr sz="135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37596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Image slide layout">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F5F9F48-A0D7-42AF-B746-871E3E140EE9}"/>
              </a:ext>
            </a:extLst>
          </p:cNvPr>
          <p:cNvSpPr/>
          <p:nvPr userDrawn="1"/>
        </p:nvSpPr>
        <p:spPr>
          <a:xfrm>
            <a:off x="3343275" y="0"/>
            <a:ext cx="5800725" cy="51435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Picture Placeholder 7">
            <a:extLst>
              <a:ext uri="{FF2B5EF4-FFF2-40B4-BE49-F238E27FC236}">
                <a16:creationId xmlns:a16="http://schemas.microsoft.com/office/drawing/2014/main" id="{5CF90682-C775-4F81-8230-DD7BF250795C}"/>
              </a:ext>
            </a:extLst>
          </p:cNvPr>
          <p:cNvSpPr>
            <a:spLocks noGrp="1"/>
          </p:cNvSpPr>
          <p:nvPr>
            <p:ph type="pic" sz="quarter" idx="14" hasCustomPrompt="1"/>
          </p:nvPr>
        </p:nvSpPr>
        <p:spPr>
          <a:xfrm>
            <a:off x="0" y="0"/>
            <a:ext cx="5800725" cy="51435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ko-KR" altLang="en-US" sz="1350" dirty="0">
                <a:solidFill>
                  <a:schemeClr val="tx1">
                    <a:lumMod val="75000"/>
                    <a:lumOff val="25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1782997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B8CE5-8DE7-4B1E-A438-23286B4532FA}"/>
              </a:ext>
            </a:extLst>
          </p:cNvPr>
          <p:cNvSpPr/>
          <p:nvPr userDrawn="1"/>
        </p:nvSpPr>
        <p:spPr>
          <a:xfrm>
            <a:off x="0" y="0"/>
            <a:ext cx="2835668" cy="51435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Freeform: Shape 2">
            <a:extLst>
              <a:ext uri="{FF2B5EF4-FFF2-40B4-BE49-F238E27FC236}">
                <a16:creationId xmlns:a16="http://schemas.microsoft.com/office/drawing/2014/main" id="{B70290CC-81EF-4E15-9C76-9825C872E73D}"/>
              </a:ext>
            </a:extLst>
          </p:cNvPr>
          <p:cNvSpPr/>
          <p:nvPr userDrawn="1"/>
        </p:nvSpPr>
        <p:spPr>
          <a:xfrm>
            <a:off x="50812" y="1642532"/>
            <a:ext cx="1369028" cy="3529323"/>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a:p>
        </p:txBody>
      </p:sp>
      <p:sp>
        <p:nvSpPr>
          <p:cNvPr id="4" name="Freeform: Shape 3">
            <a:extLst>
              <a:ext uri="{FF2B5EF4-FFF2-40B4-BE49-F238E27FC236}">
                <a16:creationId xmlns:a16="http://schemas.microsoft.com/office/drawing/2014/main" id="{1FCEF7E4-8494-44BA-9495-9F967125937F}"/>
              </a:ext>
            </a:extLst>
          </p:cNvPr>
          <p:cNvSpPr/>
          <p:nvPr userDrawn="1"/>
        </p:nvSpPr>
        <p:spPr>
          <a:xfrm>
            <a:off x="50812" y="3481754"/>
            <a:ext cx="655592" cy="169010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a:p>
        </p:txBody>
      </p:sp>
      <p:sp>
        <p:nvSpPr>
          <p:cNvPr id="5" name="Freeform: Shape 4">
            <a:extLst>
              <a:ext uri="{FF2B5EF4-FFF2-40B4-BE49-F238E27FC236}">
                <a16:creationId xmlns:a16="http://schemas.microsoft.com/office/drawing/2014/main" id="{D52FCF1B-F1CF-41E9-84C6-9D8022AAF358}"/>
              </a:ext>
            </a:extLst>
          </p:cNvPr>
          <p:cNvSpPr/>
          <p:nvPr userDrawn="1"/>
        </p:nvSpPr>
        <p:spPr>
          <a:xfrm>
            <a:off x="1045599" y="3820512"/>
            <a:ext cx="524188" cy="1351343"/>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a:p>
        </p:txBody>
      </p:sp>
      <p:sp>
        <p:nvSpPr>
          <p:cNvPr id="6" name="Freeform: Shape 5">
            <a:extLst>
              <a:ext uri="{FF2B5EF4-FFF2-40B4-BE49-F238E27FC236}">
                <a16:creationId xmlns:a16="http://schemas.microsoft.com/office/drawing/2014/main" id="{ABA80C23-9532-403F-8276-9AD3849FBC9A}"/>
              </a:ext>
            </a:extLst>
          </p:cNvPr>
          <p:cNvSpPr/>
          <p:nvPr userDrawn="1"/>
        </p:nvSpPr>
        <p:spPr>
          <a:xfrm rot="3600000" flipV="1">
            <a:off x="1111442" y="-269632"/>
            <a:ext cx="1304568" cy="1796360"/>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sz="1050" dirty="0"/>
          </a:p>
        </p:txBody>
      </p:sp>
      <p:sp>
        <p:nvSpPr>
          <p:cNvPr id="7" name="Oval 6">
            <a:extLst>
              <a:ext uri="{FF2B5EF4-FFF2-40B4-BE49-F238E27FC236}">
                <a16:creationId xmlns:a16="http://schemas.microsoft.com/office/drawing/2014/main" id="{B11CEBA1-0EDA-4340-A4AD-56B021D0A009}"/>
              </a:ext>
            </a:extLst>
          </p:cNvPr>
          <p:cNvSpPr/>
          <p:nvPr userDrawn="1"/>
        </p:nvSpPr>
        <p:spPr>
          <a:xfrm>
            <a:off x="415221" y="2532862"/>
            <a:ext cx="341591" cy="3415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a:extLst>
              <a:ext uri="{FF2B5EF4-FFF2-40B4-BE49-F238E27FC236}">
                <a16:creationId xmlns:a16="http://schemas.microsoft.com/office/drawing/2014/main" id="{BCF2F2F2-DE5A-4BD1-85CE-DD9ECFCBD255}"/>
              </a:ext>
            </a:extLst>
          </p:cNvPr>
          <p:cNvSpPr/>
          <p:nvPr userDrawn="1"/>
        </p:nvSpPr>
        <p:spPr>
          <a:xfrm>
            <a:off x="1824959" y="2696393"/>
            <a:ext cx="348098" cy="34809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a:extLst>
              <a:ext uri="{FF2B5EF4-FFF2-40B4-BE49-F238E27FC236}">
                <a16:creationId xmlns:a16="http://schemas.microsoft.com/office/drawing/2014/main" id="{CC92DCE5-2166-4668-B521-0638D75A07ED}"/>
              </a:ext>
            </a:extLst>
          </p:cNvPr>
          <p:cNvSpPr/>
          <p:nvPr userDrawn="1"/>
        </p:nvSpPr>
        <p:spPr>
          <a:xfrm>
            <a:off x="1735932" y="4306345"/>
            <a:ext cx="536879" cy="53687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a:extLst>
              <a:ext uri="{FF2B5EF4-FFF2-40B4-BE49-F238E27FC236}">
                <a16:creationId xmlns:a16="http://schemas.microsoft.com/office/drawing/2014/main" id="{09050765-659D-4573-A04D-668C8D965743}"/>
              </a:ext>
            </a:extLst>
          </p:cNvPr>
          <p:cNvSpPr/>
          <p:nvPr userDrawn="1"/>
        </p:nvSpPr>
        <p:spPr>
          <a:xfrm>
            <a:off x="2078991" y="2708337"/>
            <a:ext cx="619738" cy="6197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a:extLst>
              <a:ext uri="{FF2B5EF4-FFF2-40B4-BE49-F238E27FC236}">
                <a16:creationId xmlns:a16="http://schemas.microsoft.com/office/drawing/2014/main" id="{027A1F9B-E51F-46C1-928E-641E8940A002}"/>
              </a:ext>
            </a:extLst>
          </p:cNvPr>
          <p:cNvSpPr/>
          <p:nvPr userDrawn="1"/>
        </p:nvSpPr>
        <p:spPr>
          <a:xfrm>
            <a:off x="1014413" y="3516697"/>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Oval 11">
            <a:extLst>
              <a:ext uri="{FF2B5EF4-FFF2-40B4-BE49-F238E27FC236}">
                <a16:creationId xmlns:a16="http://schemas.microsoft.com/office/drawing/2014/main" id="{12E7F8D1-0943-4483-BBC8-C0EA02399BA2}"/>
              </a:ext>
            </a:extLst>
          </p:cNvPr>
          <p:cNvSpPr/>
          <p:nvPr userDrawn="1"/>
        </p:nvSpPr>
        <p:spPr>
          <a:xfrm>
            <a:off x="615389" y="618710"/>
            <a:ext cx="348098" cy="34809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Oval 12">
            <a:extLst>
              <a:ext uri="{FF2B5EF4-FFF2-40B4-BE49-F238E27FC236}">
                <a16:creationId xmlns:a16="http://schemas.microsoft.com/office/drawing/2014/main" id="{53C29172-A0D3-46ED-9F09-2AB2F89E9419}"/>
              </a:ext>
            </a:extLst>
          </p:cNvPr>
          <p:cNvSpPr/>
          <p:nvPr userDrawn="1"/>
        </p:nvSpPr>
        <p:spPr>
          <a:xfrm>
            <a:off x="184407" y="291627"/>
            <a:ext cx="619738" cy="6197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Oval 13">
            <a:extLst>
              <a:ext uri="{FF2B5EF4-FFF2-40B4-BE49-F238E27FC236}">
                <a16:creationId xmlns:a16="http://schemas.microsoft.com/office/drawing/2014/main" id="{B5889500-846F-42F1-99B4-64FC8796EC66}"/>
              </a:ext>
            </a:extLst>
          </p:cNvPr>
          <p:cNvSpPr/>
          <p:nvPr userDrawn="1"/>
        </p:nvSpPr>
        <p:spPr>
          <a:xfrm>
            <a:off x="22391" y="3787808"/>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2BD4DB23-347B-441F-B307-6A5452DFA1EB}"/>
              </a:ext>
            </a:extLst>
          </p:cNvPr>
          <p:cNvSpPr/>
          <p:nvPr userDrawn="1"/>
        </p:nvSpPr>
        <p:spPr>
          <a:xfrm>
            <a:off x="519455" y="2787672"/>
            <a:ext cx="191867" cy="19186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a:extLst>
              <a:ext uri="{FF2B5EF4-FFF2-40B4-BE49-F238E27FC236}">
                <a16:creationId xmlns:a16="http://schemas.microsoft.com/office/drawing/2014/main" id="{4AA81D6F-6D57-49A7-ACE9-4CB76CAB4B5B}"/>
              </a:ext>
            </a:extLst>
          </p:cNvPr>
          <p:cNvSpPr/>
          <p:nvPr userDrawn="1"/>
        </p:nvSpPr>
        <p:spPr>
          <a:xfrm>
            <a:off x="2484416" y="1259272"/>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Oval 16">
            <a:extLst>
              <a:ext uri="{FF2B5EF4-FFF2-40B4-BE49-F238E27FC236}">
                <a16:creationId xmlns:a16="http://schemas.microsoft.com/office/drawing/2014/main" id="{9FDB441B-A93D-469C-8F26-6C38E82A4BEC}"/>
              </a:ext>
            </a:extLst>
          </p:cNvPr>
          <p:cNvSpPr/>
          <p:nvPr userDrawn="1"/>
        </p:nvSpPr>
        <p:spPr>
          <a:xfrm>
            <a:off x="2219575" y="122343"/>
            <a:ext cx="91970" cy="9197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96639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4936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43494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65508" y="848694"/>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92883" y="957490"/>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216369"/>
            <a:ext cx="1674186" cy="415498"/>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Resize without losing quality</a:t>
            </a:r>
            <a:endParaRPr lang="ko-KR" altLang="en-US" sz="105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1584056"/>
            <a:ext cx="1674186" cy="577081"/>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Change Fill Color &amp;</a:t>
            </a:r>
          </a:p>
          <a:p>
            <a:r>
              <a:rPr lang="en-US" altLang="ko-KR" sz="1050" b="1" dirty="0">
                <a:solidFill>
                  <a:schemeClr val="bg1"/>
                </a:solidFill>
                <a:latin typeface="Arial" pitchFamily="34" charset="0"/>
                <a:cs typeface="Arial" pitchFamily="34" charset="0"/>
              </a:rPr>
              <a:t>Line Color</a:t>
            </a:r>
            <a:endParaRPr lang="ko-KR" altLang="en-US" sz="105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4344787"/>
            <a:ext cx="1674000" cy="253916"/>
          </a:xfrm>
          <a:prstGeom prst="rect">
            <a:avLst/>
          </a:prstGeom>
          <a:noFill/>
        </p:spPr>
        <p:txBody>
          <a:bodyPr wrap="square" rtlCol="0" anchor="ctr">
            <a:spAutoFit/>
          </a:bodyPr>
          <a:lstStyle/>
          <a:p>
            <a:r>
              <a:rPr lang="en-US" altLang="ko-KR" sz="1050" dirty="0">
                <a:solidFill>
                  <a:schemeClr val="bg1"/>
                </a:solidFill>
                <a:latin typeface="Arial" pitchFamily="34" charset="0"/>
                <a:cs typeface="Arial" pitchFamily="34" charset="0"/>
              </a:rPr>
              <a:t>www.allppt.com</a:t>
            </a:r>
            <a:endParaRPr lang="ko-KR" altLang="en-US" sz="105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3326202"/>
            <a:ext cx="2037972" cy="1061829"/>
          </a:xfrm>
          <a:prstGeom prst="rect">
            <a:avLst/>
          </a:prstGeom>
          <a:noFill/>
        </p:spPr>
        <p:txBody>
          <a:bodyPr wrap="square" rtlCol="0" anchor="ctr">
            <a:spAutoFit/>
          </a:bodyPr>
          <a:lstStyle/>
          <a:p>
            <a:r>
              <a:rPr lang="en-US" altLang="ko-KR" sz="2100" b="1" dirty="0">
                <a:solidFill>
                  <a:schemeClr val="bg1"/>
                </a:solidFill>
                <a:latin typeface="+mn-lt"/>
                <a:ea typeface="+mn-ea"/>
                <a:cs typeface="Arial" pitchFamily="34" charset="0"/>
              </a:rPr>
              <a:t>FREE </a:t>
            </a:r>
          </a:p>
          <a:p>
            <a:r>
              <a:rPr lang="en-US" altLang="ko-KR" sz="21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636757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57200" y="1431625"/>
            <a:ext cx="4563000" cy="1478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457200" y="2910013"/>
            <a:ext cx="2845500" cy="8019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24159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22133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3" name="Google Shape;6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25785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7" name="Google Shape;67;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5581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094C-4203-4BD9-B887-8B5AB6A07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A6DB9-E89F-4E90-A39E-4674B4769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FA54-727C-4494-B8EE-B805C9A2F882}"/>
              </a:ext>
            </a:extLst>
          </p:cNvPr>
          <p:cNvSpPr>
            <a:spLocks noGrp="1"/>
          </p:cNvSpPr>
          <p:nvPr>
            <p:ph type="dt" sz="half" idx="10"/>
          </p:nvPr>
        </p:nvSpPr>
        <p:spPr/>
        <p:txBody>
          <a:bodyPr/>
          <a:lstStyle/>
          <a:p>
            <a:fld id="{AFE36EE9-2B5E-4482-B520-E172D3D67CC7}" type="datetime1">
              <a:rPr lang="en-US" smtClean="0"/>
              <a:t>11/12/2024</a:t>
            </a:fld>
            <a:endParaRPr lang="en-US"/>
          </a:p>
        </p:txBody>
      </p:sp>
      <p:sp>
        <p:nvSpPr>
          <p:cNvPr id="5" name="Footer Placeholder 4">
            <a:extLst>
              <a:ext uri="{FF2B5EF4-FFF2-40B4-BE49-F238E27FC236}">
                <a16:creationId xmlns:a16="http://schemas.microsoft.com/office/drawing/2014/main" id="{D946EA25-AF5F-4BBA-AFF3-A9877F0DB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6351E-104C-4D52-87A4-CACB88B8555B}"/>
              </a:ext>
            </a:extLst>
          </p:cNvPr>
          <p:cNvSpPr>
            <a:spLocks noGrp="1"/>
          </p:cNvSpPr>
          <p:nvPr>
            <p:ph type="sldNum" sz="quarter" idx="12"/>
          </p:nvPr>
        </p:nvSpPr>
        <p:spPr/>
        <p:txBody>
          <a:bodyPr/>
          <a:lstStyle/>
          <a:p>
            <a:fld id="{7F5C10A1-2469-4552-9786-0C337CADBCA3}" type="slidenum">
              <a:rPr lang="en-US" smtClean="0"/>
              <a:t>‹#›</a:t>
            </a:fld>
            <a:endParaRPr lang="en-US"/>
          </a:p>
        </p:txBody>
      </p:sp>
    </p:spTree>
    <p:extLst>
      <p:ext uri="{BB962C8B-B14F-4D97-AF65-F5344CB8AC3E}">
        <p14:creationId xmlns:p14="http://schemas.microsoft.com/office/powerpoint/2010/main" val="3605840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048837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3" name="Google Shape;7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46425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77637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1" name="Google Shape;81;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 name="Google Shape;82;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3" name="Google Shape;8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084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6" name="Google Shape;8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98811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7"/>
        <p:cNvGrpSpPr/>
        <p:nvPr/>
      </p:nvGrpSpPr>
      <p:grpSpPr>
        <a:xfrm>
          <a:off x="0" y="0"/>
          <a:ext cx="0" cy="0"/>
          <a:chOff x="0" y="0"/>
          <a:chExt cx="0" cy="0"/>
        </a:xfrm>
      </p:grpSpPr>
      <p:sp>
        <p:nvSpPr>
          <p:cNvPr id="88" name="Google Shape;88;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9" name="Google Shape;89;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38443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50864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8E3FA7-B147-4250-B73D-C14C18BA9DB9}"/>
              </a:ext>
            </a:extLst>
          </p:cNvPr>
          <p:cNvSpPr/>
          <p:nvPr userDrawn="1"/>
        </p:nvSpPr>
        <p:spPr>
          <a:xfrm>
            <a:off x="-2819" y="-5358"/>
            <a:ext cx="9141714" cy="5141522"/>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a:p>
        </p:txBody>
      </p:sp>
      <p:sp>
        <p:nvSpPr>
          <p:cNvPr id="30" name="Date Placeholder 29"/>
          <p:cNvSpPr>
            <a:spLocks noGrp="1"/>
          </p:cNvSpPr>
          <p:nvPr>
            <p:ph type="dt" sz="half" idx="10"/>
          </p:nvPr>
        </p:nvSpPr>
        <p:spPr/>
        <p:txBody>
          <a:bodyPr/>
          <a:lstStyle/>
          <a:p>
            <a:fld id="{5A7AAB98-17BB-4834-9093-FF4CAA105BCC}" type="datetime1">
              <a:rPr lang="en-US" smtClean="0"/>
              <a:t>11/12/2024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
        <p:nvSpPr>
          <p:cNvPr id="2" name="Rectangle 1"/>
          <p:cNvSpPr/>
          <p:nvPr/>
        </p:nvSpPr>
        <p:spPr>
          <a:xfrm>
            <a:off x="-506" y="5042887"/>
            <a:ext cx="9141714" cy="100613"/>
          </a:xfrm>
          <a:prstGeom prst="rect">
            <a:avLst/>
          </a:prstGeom>
          <a:solidFill>
            <a:srgbClr val="00608A"/>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13"/>
          </a:p>
        </p:txBody>
      </p:sp>
      <p:sp>
        <p:nvSpPr>
          <p:cNvPr id="3" name="TextBox 2"/>
          <p:cNvSpPr txBox="1"/>
          <p:nvPr userDrawn="1"/>
        </p:nvSpPr>
        <p:spPr>
          <a:xfrm>
            <a:off x="455703" y="4792073"/>
            <a:ext cx="3391954" cy="115416"/>
          </a:xfrm>
          <a:prstGeom prst="rect">
            <a:avLst/>
          </a:prstGeom>
          <a:noFill/>
          <a:ln>
            <a:noFill/>
          </a:ln>
        </p:spPr>
        <p:txBody>
          <a:bodyPr wrap="none" lIns="0" tIns="0" rIns="0" bIns="0" rtlCol="0">
            <a:spAutoFit/>
          </a:bodyPr>
          <a:lstStyle/>
          <a:p>
            <a:r>
              <a:rPr lang="en-US" sz="750" dirty="0">
                <a:latin typeface="Montserrat Light" panose="00000400000000000000" pitchFamily="50" charset="0"/>
              </a:rPr>
              <a:t>ENVIRONMENTAL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CIVIL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GEOTECHNICAL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WATER</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COMPLIANCE</a:t>
            </a:r>
          </a:p>
        </p:txBody>
      </p:sp>
      <p:sp>
        <p:nvSpPr>
          <p:cNvPr id="10" name="Flowchart: Document 9"/>
          <p:cNvSpPr/>
          <p:nvPr userDrawn="1"/>
        </p:nvSpPr>
        <p:spPr>
          <a:xfrm>
            <a:off x="-7781" y="0"/>
            <a:ext cx="9146676" cy="3293076"/>
          </a:xfrm>
          <a:prstGeom prst="flowChartDocument">
            <a:avLst/>
          </a:prstGeom>
          <a:gradFill flip="none" rotWithShape="1">
            <a:gsLst>
              <a:gs pos="75000">
                <a:srgbClr val="00547A"/>
              </a:gs>
              <a:gs pos="0">
                <a:schemeClr val="bg1">
                  <a:alpha val="22000"/>
                </a:schemeClr>
              </a:gs>
              <a:gs pos="28000">
                <a:srgbClr val="5696B2"/>
              </a:gs>
              <a:gs pos="11000">
                <a:srgbClr val="B1CFDD"/>
              </a:gs>
              <a:gs pos="43000">
                <a:srgbClr val="327A9A"/>
              </a:gs>
              <a:gs pos="61000">
                <a:srgbClr val="005F8A"/>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grpSp>
        <p:nvGrpSpPr>
          <p:cNvPr id="28" name="Group 27">
            <a:extLst>
              <a:ext uri="{FF2B5EF4-FFF2-40B4-BE49-F238E27FC236}">
                <a16:creationId xmlns:a16="http://schemas.microsoft.com/office/drawing/2014/main" id="{9FC5CC96-97BB-4BD4-85DE-C62DFB3B68DC}"/>
              </a:ext>
            </a:extLst>
          </p:cNvPr>
          <p:cNvGrpSpPr/>
          <p:nvPr userDrawn="1"/>
        </p:nvGrpSpPr>
        <p:grpSpPr>
          <a:xfrm>
            <a:off x="-56165" y="0"/>
            <a:ext cx="9221843" cy="497064"/>
            <a:chOff x="-25356" y="-7144"/>
            <a:chExt cx="12240731" cy="1041400"/>
          </a:xfrm>
        </p:grpSpPr>
        <p:sp>
          <p:nvSpPr>
            <p:cNvPr id="29" name="Freeform 27">
              <a:extLst>
                <a:ext uri="{FF2B5EF4-FFF2-40B4-BE49-F238E27FC236}">
                  <a16:creationId xmlns:a16="http://schemas.microsoft.com/office/drawing/2014/main" id="{4F4AE73C-4BA2-47C9-9D0E-28725699F6FB}"/>
                </a:ext>
              </a:extLst>
            </p:cNvPr>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6600"/>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a:solidFill>
                  <a:schemeClr val="tx1"/>
                </a:solidFill>
                <a:latin typeface="+mn-lt"/>
                <a:ea typeface="+mn-ea"/>
                <a:cs typeface="+mn-cs"/>
              </a:endParaRPr>
            </a:p>
          </p:txBody>
        </p:sp>
        <p:sp>
          <p:nvSpPr>
            <p:cNvPr id="31" name="Freeform 28">
              <a:extLst>
                <a:ext uri="{FF2B5EF4-FFF2-40B4-BE49-F238E27FC236}">
                  <a16:creationId xmlns:a16="http://schemas.microsoft.com/office/drawing/2014/main" id="{22B363EB-B138-4399-9942-D7ED0A8BE4C8}"/>
                </a:ext>
              </a:extLst>
            </p:cNvPr>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608A"/>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a:solidFill>
                  <a:schemeClr val="tx1"/>
                </a:solidFill>
                <a:latin typeface="+mn-lt"/>
                <a:ea typeface="+mn-ea"/>
                <a:cs typeface="+mn-cs"/>
              </a:endParaRPr>
            </a:p>
          </p:txBody>
        </p:sp>
        <p:grpSp>
          <p:nvGrpSpPr>
            <p:cNvPr id="32" name="Group 31">
              <a:extLst>
                <a:ext uri="{FF2B5EF4-FFF2-40B4-BE49-F238E27FC236}">
                  <a16:creationId xmlns:a16="http://schemas.microsoft.com/office/drawing/2014/main" id="{2DF89F48-F38C-470E-9D46-3776B170B572}"/>
                </a:ext>
              </a:extLst>
            </p:cNvPr>
            <p:cNvGrpSpPr/>
            <p:nvPr/>
          </p:nvGrpSpPr>
          <p:grpSpPr>
            <a:xfrm>
              <a:off x="-25356" y="202408"/>
              <a:ext cx="12240731" cy="649224"/>
              <a:chOff x="-19045" y="216550"/>
              <a:chExt cx="9180548" cy="649224"/>
            </a:xfrm>
          </p:grpSpPr>
          <p:sp>
            <p:nvSpPr>
              <p:cNvPr id="33" name="Freeform 31">
                <a:extLst>
                  <a:ext uri="{FF2B5EF4-FFF2-40B4-BE49-F238E27FC236}">
                    <a16:creationId xmlns:a16="http://schemas.microsoft.com/office/drawing/2014/main" id="{718A5D95-2C76-477E-A119-E168277634E3}"/>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a:p>
            </p:txBody>
          </p:sp>
          <p:sp>
            <p:nvSpPr>
              <p:cNvPr id="34" name="Freeform 32">
                <a:extLst>
                  <a:ext uri="{FF2B5EF4-FFF2-40B4-BE49-F238E27FC236}">
                    <a16:creationId xmlns:a16="http://schemas.microsoft.com/office/drawing/2014/main" id="{028AD910-0E09-479B-BF68-1F7E59CD1C9D}"/>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a:p>
            </p:txBody>
          </p:sp>
        </p:grpSp>
      </p:grpSp>
      <p:grpSp>
        <p:nvGrpSpPr>
          <p:cNvPr id="35" name="Group 34">
            <a:extLst>
              <a:ext uri="{FF2B5EF4-FFF2-40B4-BE49-F238E27FC236}">
                <a16:creationId xmlns:a16="http://schemas.microsoft.com/office/drawing/2014/main" id="{EFE57EB8-2B30-49D2-A0F2-567F98F43437}"/>
              </a:ext>
            </a:extLst>
          </p:cNvPr>
          <p:cNvGrpSpPr/>
          <p:nvPr userDrawn="1"/>
        </p:nvGrpSpPr>
        <p:grpSpPr>
          <a:xfrm>
            <a:off x="-58311" y="-140165"/>
            <a:ext cx="9216146" cy="748422"/>
            <a:chOff x="-77749" y="-186887"/>
            <a:chExt cx="12288195" cy="997896"/>
          </a:xfrm>
        </p:grpSpPr>
        <p:sp>
          <p:nvSpPr>
            <p:cNvPr id="36" name="Rectangle 35">
              <a:extLst>
                <a:ext uri="{FF2B5EF4-FFF2-40B4-BE49-F238E27FC236}">
                  <a16:creationId xmlns:a16="http://schemas.microsoft.com/office/drawing/2014/main" id="{5DDA443F-95FF-4715-A5BE-382F8E9EDBA9}"/>
                </a:ext>
              </a:extLst>
            </p:cNvPr>
            <p:cNvSpPr/>
            <p:nvPr userDrawn="1"/>
          </p:nvSpPr>
          <p:spPr>
            <a:xfrm>
              <a:off x="-77749" y="0"/>
              <a:ext cx="77749" cy="811009"/>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a:p>
          </p:txBody>
        </p:sp>
        <p:sp>
          <p:nvSpPr>
            <p:cNvPr id="37" name="Rectangle 36">
              <a:extLst>
                <a:ext uri="{FF2B5EF4-FFF2-40B4-BE49-F238E27FC236}">
                  <a16:creationId xmlns:a16="http://schemas.microsoft.com/office/drawing/2014/main" id="{1E1B7D00-B627-4F0D-AA55-8C2272FA036C}"/>
                </a:ext>
              </a:extLst>
            </p:cNvPr>
            <p:cNvSpPr/>
            <p:nvPr userDrawn="1"/>
          </p:nvSpPr>
          <p:spPr>
            <a:xfrm rot="16200000">
              <a:off x="5992526" y="-6221927"/>
              <a:ext cx="182880" cy="12252960"/>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a:p>
          </p:txBody>
        </p:sp>
      </p:grpSp>
      <p:pic>
        <p:nvPicPr>
          <p:cNvPr id="7" name="Picture 6" descr="A black and white sign with blue and white letters&#10;&#10;Description automatically generated">
            <a:extLst>
              <a:ext uri="{FF2B5EF4-FFF2-40B4-BE49-F238E27FC236}">
                <a16:creationId xmlns:a16="http://schemas.microsoft.com/office/drawing/2014/main" id="{78EEED86-3949-A7DF-AB08-CC90A8A2C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158" y="3772384"/>
            <a:ext cx="1469793" cy="927182"/>
          </a:xfrm>
          <a:prstGeom prst="rect">
            <a:avLst/>
          </a:prstGeom>
        </p:spPr>
      </p:pic>
    </p:spTree>
    <p:extLst>
      <p:ext uri="{BB962C8B-B14F-4D97-AF65-F5344CB8AC3E}">
        <p14:creationId xmlns:p14="http://schemas.microsoft.com/office/powerpoint/2010/main" val="304694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871B01-67BC-41E3-92FA-3DB4F233D272}"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Content Placeholder 2"/>
          <p:cNvSpPr>
            <a:spLocks noGrp="1"/>
          </p:cNvSpPr>
          <p:nvPr>
            <p:ph idx="1"/>
          </p:nvPr>
        </p:nvSpPr>
        <p:spPr>
          <a:xfrm>
            <a:off x="454324" y="1176318"/>
            <a:ext cx="8229600" cy="3291840"/>
          </a:xfrm>
        </p:spPr>
        <p:txBody>
          <a:bodyPr/>
          <a:lstStyle>
            <a:lvl1pPr>
              <a:lnSpc>
                <a:spcPct val="100000"/>
              </a:lnSpc>
              <a:spcBef>
                <a:spcPts val="0"/>
              </a:spcBef>
              <a:spcAft>
                <a:spcPts val="900"/>
              </a:spcAft>
              <a:buClr>
                <a:srgbClr val="006BA5"/>
              </a:buClr>
              <a:defRPr sz="1500">
                <a:latin typeface="Arial" panose="020B0604020202020204" pitchFamily="34" charset="0"/>
                <a:cs typeface="Arial" panose="020B0604020202020204" pitchFamily="34" charset="0"/>
              </a:defRPr>
            </a:lvl1pPr>
            <a:lvl2pPr>
              <a:lnSpc>
                <a:spcPct val="100000"/>
              </a:lnSpc>
              <a:spcBef>
                <a:spcPts val="0"/>
              </a:spcBef>
              <a:spcAft>
                <a:spcPts val="900"/>
              </a:spcAft>
              <a:buClr>
                <a:srgbClr val="006BA5"/>
              </a:buClr>
              <a:defRPr sz="1350">
                <a:latin typeface="Arial" panose="020B0604020202020204" pitchFamily="34" charset="0"/>
                <a:cs typeface="Arial" panose="020B0604020202020204" pitchFamily="34" charset="0"/>
              </a:defRPr>
            </a:lvl2pPr>
            <a:lvl3pPr>
              <a:lnSpc>
                <a:spcPct val="100000"/>
              </a:lnSpc>
              <a:spcBef>
                <a:spcPts val="0"/>
              </a:spcBef>
              <a:spcAft>
                <a:spcPts val="900"/>
              </a:spcAft>
              <a:buClr>
                <a:srgbClr val="006BA5"/>
              </a:buClr>
              <a:defRPr sz="1200">
                <a:latin typeface="Arial" panose="020B0604020202020204" pitchFamily="34" charset="0"/>
                <a:cs typeface="Arial" panose="020B0604020202020204" pitchFamily="34" charset="0"/>
              </a:defRPr>
            </a:lvl3pPr>
            <a:lvl4pPr>
              <a:lnSpc>
                <a:spcPct val="100000"/>
              </a:lnSpc>
              <a:spcBef>
                <a:spcPts val="0"/>
              </a:spcBef>
              <a:spcAft>
                <a:spcPts val="900"/>
              </a:spcAft>
              <a:buClr>
                <a:srgbClr val="006BA5"/>
              </a:buClr>
              <a:defRPr sz="1050">
                <a:latin typeface="Arial" panose="020B0604020202020204" pitchFamily="34" charset="0"/>
                <a:cs typeface="Arial" panose="020B0604020202020204" pitchFamily="34" charset="0"/>
              </a:defRPr>
            </a:lvl4pPr>
            <a:lvl5pPr>
              <a:lnSpc>
                <a:spcPct val="100000"/>
              </a:lnSpc>
              <a:spcBef>
                <a:spcPts val="0"/>
              </a:spcBef>
              <a:spcAft>
                <a:spcPts val="900"/>
              </a:spcAft>
              <a:buClr>
                <a:srgbClr val="006BA5"/>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Title Placeholder 8">
            <a:extLst>
              <a:ext uri="{FF2B5EF4-FFF2-40B4-BE49-F238E27FC236}">
                <a16:creationId xmlns:a16="http://schemas.microsoft.com/office/drawing/2014/main" id="{395D7ED3-AA1C-410F-907B-EE71157888C6}"/>
              </a:ext>
            </a:extLst>
          </p:cNvPr>
          <p:cNvSpPr>
            <a:spLocks noGrp="1"/>
          </p:cNvSpPr>
          <p:nvPr>
            <p:ph type="title"/>
          </p:nvPr>
        </p:nvSpPr>
        <p:spPr>
          <a:xfrm>
            <a:off x="454324" y="502099"/>
            <a:ext cx="8292021" cy="465179"/>
          </a:xfrm>
          <a:prstGeom prst="rect">
            <a:avLst/>
          </a:prstGeom>
        </p:spPr>
        <p:txBody>
          <a:bodyPr vert="horz" lIns="0" tIns="0" rIns="0" bIns="0" anchor="t" anchorCtr="0">
            <a:noAutofit/>
          </a:bodyPr>
          <a:lstStyle>
            <a:lvl1pPr>
              <a:defRPr sz="2400"/>
            </a:lvl1p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5DF2E45D-0630-00FB-23C1-F4FBC9D7B3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17276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69E5337-ED05-4894-B1EF-FCF10418FC30}"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1238">
                <a:solidFill>
                  <a:schemeClr val="tx1"/>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dirty="0"/>
              <a:t>Edit Master text styles</a:t>
            </a:r>
          </a:p>
        </p:txBody>
      </p:sp>
      <p:sp>
        <p:nvSpPr>
          <p:cNvPr id="2" name="Title 1"/>
          <p:cNvSpPr>
            <a:spLocks noGrp="1"/>
          </p:cNvSpPr>
          <p:nvPr>
            <p:ph type="title"/>
          </p:nvPr>
        </p:nvSpPr>
        <p:spPr>
          <a:xfrm>
            <a:off x="530352" y="987552"/>
            <a:ext cx="7772400" cy="1021842"/>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3150" b="1" cap="none" baseline="0" dirty="0">
                <a:ln w="635">
                  <a:noFill/>
                </a:ln>
                <a:solidFill>
                  <a:schemeClr val="tx2"/>
                </a:solidFill>
                <a:effectLst/>
                <a:latin typeface="Arial" panose="020B0604020202020204" pitchFamily="34" charset="0"/>
                <a:ea typeface="+mj-ea"/>
                <a:cs typeface="Arial" panose="020B0604020202020204" pitchFamily="34" charset="0"/>
              </a:defRPr>
            </a:lvl1pPr>
          </a:lstStyle>
          <a:p>
            <a:r>
              <a:rPr kumimoji="0" lang="en-US" dirty="0"/>
              <a:t>Click to edit Master title style</a:t>
            </a:r>
          </a:p>
        </p:txBody>
      </p:sp>
      <p:pic>
        <p:nvPicPr>
          <p:cNvPr id="7" name="Picture 6" descr="A black and white sign with blue and white letters&#10;&#10;Description automatically generated">
            <a:extLst>
              <a:ext uri="{FF2B5EF4-FFF2-40B4-BE49-F238E27FC236}">
                <a16:creationId xmlns:a16="http://schemas.microsoft.com/office/drawing/2014/main" id="{21736C45-AFA3-C3B7-E789-68A2813A5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235742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30224" y="1"/>
            <a:ext cx="706666" cy="118742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050"/>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949313" y="0"/>
            <a:ext cx="406776" cy="683517"/>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050"/>
          </a:p>
        </p:txBody>
      </p:sp>
    </p:spTree>
    <p:extLst>
      <p:ext uri="{BB962C8B-B14F-4D97-AF65-F5344CB8AC3E}">
        <p14:creationId xmlns:p14="http://schemas.microsoft.com/office/powerpoint/2010/main" val="3634714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2"/>
          </p:nvPr>
        </p:nvSpPr>
        <p:spPr>
          <a:xfrm>
            <a:off x="4648200" y="1110111"/>
            <a:ext cx="4038600" cy="3326130"/>
          </a:xfrm>
        </p:spPr>
        <p:txBody>
          <a:bodyPr/>
          <a:lstStyle>
            <a:lvl1pPr>
              <a:buClr>
                <a:srgbClr val="006BA6"/>
              </a:buClr>
              <a:defRPr sz="1500">
                <a:latin typeface="Arial" panose="020B0604020202020204" pitchFamily="34" charset="0"/>
                <a:cs typeface="Arial" panose="020B0604020202020204" pitchFamily="34" charset="0"/>
              </a:defRPr>
            </a:lvl1pPr>
            <a:lvl2pPr>
              <a:buClr>
                <a:srgbClr val="006BA6"/>
              </a:buClr>
              <a:defRPr sz="1350">
                <a:latin typeface="Arial" panose="020B0604020202020204" pitchFamily="34" charset="0"/>
                <a:cs typeface="Arial" panose="020B0604020202020204" pitchFamily="34" charset="0"/>
              </a:defRPr>
            </a:lvl2pPr>
            <a:lvl3pPr>
              <a:buClr>
                <a:srgbClr val="006BA6"/>
              </a:buClr>
              <a:defRPr sz="1200">
                <a:latin typeface="Arial" panose="020B0604020202020204" pitchFamily="34" charset="0"/>
                <a:cs typeface="Arial" panose="020B0604020202020204" pitchFamily="34" charset="0"/>
              </a:defRPr>
            </a:lvl3pPr>
            <a:lvl4pPr>
              <a:buClr>
                <a:srgbClr val="006BA6"/>
              </a:buClr>
              <a:defRPr sz="1050">
                <a:latin typeface="Arial" panose="020B0604020202020204" pitchFamily="34" charset="0"/>
                <a:cs typeface="Arial" panose="020B0604020202020204" pitchFamily="34" charset="0"/>
              </a:defRPr>
            </a:lvl4pPr>
            <a:lvl5pPr>
              <a:buClr>
                <a:srgbClr val="006BA6"/>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Content Placeholder 2"/>
          <p:cNvSpPr>
            <a:spLocks noGrp="1"/>
          </p:cNvSpPr>
          <p:nvPr>
            <p:ph sz="half" idx="1"/>
          </p:nvPr>
        </p:nvSpPr>
        <p:spPr>
          <a:xfrm>
            <a:off x="457200" y="1110111"/>
            <a:ext cx="4038600" cy="3326130"/>
          </a:xfrm>
        </p:spPr>
        <p:txBody>
          <a:bodyPr/>
          <a:lstStyle>
            <a:lvl1pPr>
              <a:buClr>
                <a:srgbClr val="006BA6"/>
              </a:buClr>
              <a:defRPr sz="1500">
                <a:latin typeface="Arial" panose="020B0604020202020204" pitchFamily="34" charset="0"/>
                <a:cs typeface="Arial" panose="020B0604020202020204" pitchFamily="34" charset="0"/>
              </a:defRPr>
            </a:lvl1pPr>
            <a:lvl2pPr>
              <a:buClr>
                <a:srgbClr val="006BA6"/>
              </a:buClr>
              <a:defRPr sz="1350">
                <a:latin typeface="Arial" panose="020B0604020202020204" pitchFamily="34" charset="0"/>
                <a:cs typeface="Arial" panose="020B0604020202020204" pitchFamily="34" charset="0"/>
              </a:defRPr>
            </a:lvl2pPr>
            <a:lvl3pPr>
              <a:buClr>
                <a:srgbClr val="006BA6"/>
              </a:buClr>
              <a:defRPr sz="1200">
                <a:latin typeface="Arial" panose="020B0604020202020204" pitchFamily="34" charset="0"/>
                <a:cs typeface="Arial" panose="020B0604020202020204" pitchFamily="34" charset="0"/>
              </a:defRPr>
            </a:lvl3pPr>
            <a:lvl4pPr>
              <a:buClr>
                <a:srgbClr val="006BA6"/>
              </a:buClr>
              <a:defRPr sz="1050">
                <a:latin typeface="Arial" panose="020B0604020202020204" pitchFamily="34" charset="0"/>
                <a:cs typeface="Arial" panose="020B0604020202020204" pitchFamily="34" charset="0"/>
              </a:defRPr>
            </a:lvl4pPr>
            <a:lvl5pPr>
              <a:buClr>
                <a:srgbClr val="006BA6"/>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Placeholder 8">
            <a:extLst>
              <a:ext uri="{FF2B5EF4-FFF2-40B4-BE49-F238E27FC236}">
                <a16:creationId xmlns:a16="http://schemas.microsoft.com/office/drawing/2014/main" id="{A6487CF2-5E00-4824-AF76-FE7DC335BB74}"/>
              </a:ext>
            </a:extLst>
          </p:cNvPr>
          <p:cNvSpPr>
            <a:spLocks noGrp="1"/>
          </p:cNvSpPr>
          <p:nvPr>
            <p:ph type="title"/>
          </p:nvPr>
        </p:nvSpPr>
        <p:spPr>
          <a:xfrm>
            <a:off x="457200" y="469906"/>
            <a:ext cx="8684846" cy="465179"/>
          </a:xfrm>
          <a:prstGeom prst="rect">
            <a:avLst/>
          </a:prstGeom>
        </p:spPr>
        <p:txBody>
          <a:bodyPr vert="horz" lIns="0" tIns="0" rIns="0" bIns="0" anchor="t" anchorCtr="0">
            <a:noAutofit/>
          </a:bodyPr>
          <a:lstStyle>
            <a:lvl1pPr>
              <a:defRPr sz="2400"/>
            </a:lvl1p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65DCDE3D-866A-8DC1-6D95-70F1110F2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28052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
        <p:nvSpPr>
          <p:cNvPr id="6" name="Content Placeholder 5"/>
          <p:cNvSpPr>
            <a:spLocks noGrp="1"/>
          </p:cNvSpPr>
          <p:nvPr>
            <p:ph sz="quarter" idx="4"/>
          </p:nvPr>
        </p:nvSpPr>
        <p:spPr>
          <a:xfrm>
            <a:off x="4645027" y="1672455"/>
            <a:ext cx="4041775" cy="2884290"/>
          </a:xfrm>
        </p:spPr>
        <p:txBody>
          <a:bodyPr tIns="0">
            <a:noAutofit/>
          </a:bodyPr>
          <a:lstStyle>
            <a:lvl1pPr>
              <a:buClr>
                <a:srgbClr val="006BA6"/>
              </a:buClr>
              <a:defRPr sz="1650">
                <a:latin typeface="Arial" panose="020B0604020202020204" pitchFamily="34" charset="0"/>
                <a:cs typeface="Arial" panose="020B0604020202020204" pitchFamily="34" charset="0"/>
              </a:defRPr>
            </a:lvl1pPr>
            <a:lvl2pPr>
              <a:buClr>
                <a:srgbClr val="006BA6"/>
              </a:buClr>
              <a:defRPr sz="1500">
                <a:latin typeface="Arial" panose="020B0604020202020204" pitchFamily="34" charset="0"/>
                <a:cs typeface="Arial" panose="020B0604020202020204" pitchFamily="34" charset="0"/>
              </a:defRPr>
            </a:lvl2pPr>
            <a:lvl3pPr>
              <a:buClr>
                <a:srgbClr val="006BA6"/>
              </a:buClr>
              <a:defRPr sz="1350">
                <a:latin typeface="Arial" panose="020B0604020202020204" pitchFamily="34" charset="0"/>
                <a:cs typeface="Arial" panose="020B0604020202020204" pitchFamily="34" charset="0"/>
              </a:defRPr>
            </a:lvl3pPr>
            <a:lvl4pPr>
              <a:buClr>
                <a:srgbClr val="006BA6"/>
              </a:buClr>
              <a:defRPr sz="1200">
                <a:latin typeface="Arial" panose="020B0604020202020204" pitchFamily="34" charset="0"/>
                <a:cs typeface="Arial" panose="020B0604020202020204" pitchFamily="34" charset="0"/>
              </a:defRPr>
            </a:lvl4pPr>
            <a:lvl5pPr>
              <a:buClr>
                <a:srgbClr val="006BA6"/>
              </a:buClr>
              <a:defRPr sz="105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Text Placeholder 3"/>
          <p:cNvSpPr>
            <a:spLocks noGrp="1"/>
          </p:cNvSpPr>
          <p:nvPr>
            <p:ph type="body" sz="half" idx="3"/>
          </p:nvPr>
        </p:nvSpPr>
        <p:spPr>
          <a:xfrm>
            <a:off x="4645027" y="1181326"/>
            <a:ext cx="4041775" cy="491132"/>
          </a:xfrm>
        </p:spPr>
        <p:txBody>
          <a:bodyPr lIns="45720" tIns="0" rIns="45720" bIns="0" anchor="ctr">
            <a:noAutofit/>
          </a:bodyPr>
          <a:lstStyle>
            <a:lvl1pPr marL="0" indent="0">
              <a:buNone/>
              <a:defRPr sz="1800" b="1" cap="none" baseline="0">
                <a:solidFill>
                  <a:schemeClr val="tx1"/>
                </a:solidFill>
                <a:effectLst/>
                <a:latin typeface="Arial" panose="020B0604020202020204" pitchFamily="34" charset="0"/>
                <a:cs typeface="Arial" panose="020B0604020202020204" pitchFamily="34" charset="0"/>
              </a:defRPr>
            </a:lvl1pPr>
            <a:lvl2pPr>
              <a:buNone/>
              <a:defRPr sz="1125" b="1"/>
            </a:lvl2pPr>
            <a:lvl3pPr>
              <a:buNone/>
              <a:defRPr sz="1013" b="1"/>
            </a:lvl3pPr>
            <a:lvl4pPr>
              <a:buNone/>
              <a:defRPr sz="900" b="1"/>
            </a:lvl4pPr>
            <a:lvl5pPr>
              <a:buNone/>
              <a:defRPr sz="900" b="1"/>
            </a:lvl5pPr>
          </a:lstStyle>
          <a:p>
            <a:pPr lvl="0" eaLnBrk="1" latinLnBrk="0" hangingPunct="1"/>
            <a:r>
              <a:rPr kumimoji="0" lang="en-US" dirty="0"/>
              <a:t>Edit Master text styles</a:t>
            </a:r>
          </a:p>
        </p:txBody>
      </p:sp>
      <p:sp>
        <p:nvSpPr>
          <p:cNvPr id="5" name="Content Placeholder 4"/>
          <p:cNvSpPr>
            <a:spLocks noGrp="1"/>
          </p:cNvSpPr>
          <p:nvPr>
            <p:ph sz="quarter" idx="2"/>
          </p:nvPr>
        </p:nvSpPr>
        <p:spPr>
          <a:xfrm>
            <a:off x="457200" y="1672455"/>
            <a:ext cx="4040188" cy="2884290"/>
          </a:xfrm>
        </p:spPr>
        <p:txBody>
          <a:bodyPr tIns="0">
            <a:noAutofit/>
          </a:bodyPr>
          <a:lstStyle>
            <a:lvl1pPr>
              <a:buClr>
                <a:srgbClr val="006BA6"/>
              </a:buClr>
              <a:defRPr sz="1650">
                <a:latin typeface="Arial" panose="020B0604020202020204" pitchFamily="34" charset="0"/>
                <a:cs typeface="Arial" panose="020B0604020202020204" pitchFamily="34" charset="0"/>
              </a:defRPr>
            </a:lvl1pPr>
            <a:lvl2pPr>
              <a:buClr>
                <a:srgbClr val="006BA6"/>
              </a:buClr>
              <a:defRPr sz="1500">
                <a:latin typeface="Arial" panose="020B0604020202020204" pitchFamily="34" charset="0"/>
                <a:cs typeface="Arial" panose="020B0604020202020204" pitchFamily="34" charset="0"/>
              </a:defRPr>
            </a:lvl2pPr>
            <a:lvl3pPr>
              <a:buClr>
                <a:srgbClr val="006BA6"/>
              </a:buClr>
              <a:defRPr sz="1350">
                <a:latin typeface="Arial" panose="020B0604020202020204" pitchFamily="34" charset="0"/>
                <a:cs typeface="Arial" panose="020B0604020202020204" pitchFamily="34" charset="0"/>
              </a:defRPr>
            </a:lvl3pPr>
            <a:lvl4pPr>
              <a:buClr>
                <a:srgbClr val="006BA6"/>
              </a:buClr>
              <a:defRPr sz="1200">
                <a:latin typeface="Arial" panose="020B0604020202020204" pitchFamily="34" charset="0"/>
                <a:cs typeface="Arial" panose="020B0604020202020204" pitchFamily="34" charset="0"/>
              </a:defRPr>
            </a:lvl4pPr>
            <a:lvl5pPr>
              <a:buClr>
                <a:srgbClr val="006BA6"/>
              </a:buClr>
              <a:defRPr sz="105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Text Placeholder 2"/>
          <p:cNvSpPr>
            <a:spLocks noGrp="1"/>
          </p:cNvSpPr>
          <p:nvPr>
            <p:ph type="body" idx="1"/>
          </p:nvPr>
        </p:nvSpPr>
        <p:spPr>
          <a:xfrm>
            <a:off x="457200" y="1177941"/>
            <a:ext cx="4040188" cy="494514"/>
          </a:xfrm>
        </p:spPr>
        <p:txBody>
          <a:bodyPr lIns="45720" tIns="0" rIns="45720" bIns="0" anchor="ctr">
            <a:noAutofit/>
          </a:bodyPr>
          <a:lstStyle>
            <a:lvl1pPr marL="0" indent="0">
              <a:buNone/>
              <a:defRPr sz="1800" b="1" cap="none" baseline="0">
                <a:solidFill>
                  <a:schemeClr val="tx1"/>
                </a:solidFill>
                <a:effectLst/>
                <a:latin typeface="Arial" panose="020B0604020202020204" pitchFamily="34" charset="0"/>
                <a:cs typeface="Arial" panose="020B0604020202020204" pitchFamily="34" charset="0"/>
              </a:defRPr>
            </a:lvl1pPr>
            <a:lvl2pPr>
              <a:buNone/>
              <a:defRPr sz="1125" b="1"/>
            </a:lvl2pPr>
            <a:lvl3pPr>
              <a:buNone/>
              <a:defRPr sz="1013" b="1"/>
            </a:lvl3pPr>
            <a:lvl4pPr>
              <a:buNone/>
              <a:defRPr sz="900" b="1"/>
            </a:lvl4pPr>
            <a:lvl5pPr>
              <a:buNone/>
              <a:defRPr sz="900" b="1"/>
            </a:lvl5pPr>
          </a:lstStyle>
          <a:p>
            <a:pPr lvl="0" eaLnBrk="1" latinLnBrk="0" hangingPunct="1"/>
            <a:r>
              <a:rPr kumimoji="0" lang="en-US" dirty="0"/>
              <a:t>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
        <p:nvSpPr>
          <p:cNvPr id="12" name="Title Placeholder 8">
            <a:extLst>
              <a:ext uri="{FF2B5EF4-FFF2-40B4-BE49-F238E27FC236}">
                <a16:creationId xmlns:a16="http://schemas.microsoft.com/office/drawing/2014/main" id="{76259B51-788F-4D0F-9561-C6F9315E7405}"/>
              </a:ext>
            </a:extLst>
          </p:cNvPr>
          <p:cNvSpPr>
            <a:spLocks noGrp="1"/>
          </p:cNvSpPr>
          <p:nvPr>
            <p:ph type="title"/>
          </p:nvPr>
        </p:nvSpPr>
        <p:spPr>
          <a:xfrm>
            <a:off x="457200" y="436935"/>
            <a:ext cx="8684846" cy="465179"/>
          </a:xfrm>
          <a:prstGeom prst="rect">
            <a:avLst/>
          </a:prstGeom>
        </p:spPr>
        <p:txBody>
          <a:bodyPr vert="horz" lIns="0" tIns="0" rIns="0" bIns="0" anchor="t" anchorCtr="0">
            <a:noAutofit/>
          </a:bodyPr>
          <a:lstStyle/>
          <a:p>
            <a:r>
              <a:rPr kumimoji="0" lang="en-US" dirty="0"/>
              <a:t>Click to edit Master title style</a:t>
            </a:r>
          </a:p>
        </p:txBody>
      </p:sp>
    </p:spTree>
    <p:extLst>
      <p:ext uri="{BB962C8B-B14F-4D97-AF65-F5344CB8AC3E}">
        <p14:creationId xmlns:p14="http://schemas.microsoft.com/office/powerpoint/2010/main" val="33170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
        <p:nvSpPr>
          <p:cNvPr id="8" name="Title Placeholder 8">
            <a:extLst>
              <a:ext uri="{FF2B5EF4-FFF2-40B4-BE49-F238E27FC236}">
                <a16:creationId xmlns:a16="http://schemas.microsoft.com/office/drawing/2014/main" id="{584D49D3-3D25-4B6B-819F-8D1D099D73BF}"/>
              </a:ext>
            </a:extLst>
          </p:cNvPr>
          <p:cNvSpPr>
            <a:spLocks noGrp="1"/>
          </p:cNvSpPr>
          <p:nvPr>
            <p:ph type="title"/>
          </p:nvPr>
        </p:nvSpPr>
        <p:spPr>
          <a:xfrm>
            <a:off x="457200" y="456718"/>
            <a:ext cx="8684846" cy="465179"/>
          </a:xfrm>
          <a:prstGeom prst="rect">
            <a:avLst/>
          </a:prstGeom>
        </p:spPr>
        <p:txBody>
          <a:bodyPr vert="horz" lIns="0" tIns="0" rIns="0" bIns="0" anchor="t" anchorCtr="0">
            <a:noAutofit/>
          </a:body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60E210B3-2B31-700A-E083-CAEDA5C4C3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1844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Tree>
    <p:extLst>
      <p:ext uri="{BB962C8B-B14F-4D97-AF65-F5344CB8AC3E}">
        <p14:creationId xmlns:p14="http://schemas.microsoft.com/office/powerpoint/2010/main" val="272762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0144EC-AC42-442D-BA66-82208CC77F0A}"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1"/>
          </p:nvPr>
        </p:nvSpPr>
        <p:spPr>
          <a:xfrm>
            <a:off x="3575050" y="1257300"/>
            <a:ext cx="5111750" cy="3429000"/>
          </a:xfrm>
        </p:spPr>
        <p:txBody>
          <a:bodyPr tIns="0"/>
          <a:lstStyle>
            <a:lvl1pPr>
              <a:buClr>
                <a:srgbClr val="006BA6"/>
              </a:buClr>
              <a:defRPr sz="1800">
                <a:latin typeface="Arial" panose="020B0604020202020204" pitchFamily="34" charset="0"/>
                <a:cs typeface="Arial" panose="020B0604020202020204" pitchFamily="34" charset="0"/>
              </a:defRPr>
            </a:lvl1pPr>
            <a:lvl2pPr>
              <a:buClr>
                <a:srgbClr val="006BA6"/>
              </a:buClr>
              <a:defRPr sz="1650">
                <a:latin typeface="Arial" panose="020B0604020202020204" pitchFamily="34" charset="0"/>
                <a:cs typeface="Arial" panose="020B0604020202020204" pitchFamily="34" charset="0"/>
              </a:defRPr>
            </a:lvl2pPr>
            <a:lvl3pPr>
              <a:buClr>
                <a:srgbClr val="006BA6"/>
              </a:buClr>
              <a:defRPr sz="1500">
                <a:latin typeface="Arial" panose="020B0604020202020204" pitchFamily="34" charset="0"/>
                <a:cs typeface="Arial" panose="020B0604020202020204" pitchFamily="34" charset="0"/>
              </a:defRPr>
            </a:lvl3pPr>
            <a:lvl4pPr>
              <a:buClr>
                <a:srgbClr val="006BA6"/>
              </a:buClr>
              <a:defRPr sz="1350">
                <a:latin typeface="Arial" panose="020B0604020202020204" pitchFamily="34" charset="0"/>
                <a:cs typeface="Arial" panose="020B0604020202020204" pitchFamily="34" charset="0"/>
              </a:defRPr>
            </a:lvl4pPr>
            <a:lvl5pPr>
              <a:buClr>
                <a:srgbClr val="006BA6"/>
              </a:buClr>
              <a:defRPr sz="12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788">
                <a:latin typeface="Arial" panose="020B0604020202020204" pitchFamily="34" charset="0"/>
                <a:cs typeface="Arial" panose="020B0604020202020204" pitchFamily="34" charset="0"/>
              </a:defRPr>
            </a:lvl1pPr>
            <a:lvl2pPr indent="0" algn="l">
              <a:buNone/>
              <a:defRPr sz="675"/>
            </a:lvl2pPr>
            <a:lvl3pPr indent="0" algn="l">
              <a:buNone/>
              <a:defRPr sz="563"/>
            </a:lvl3pPr>
            <a:lvl4pPr indent="0" algn="l">
              <a:buNone/>
              <a:defRPr sz="506"/>
            </a:lvl4pPr>
            <a:lvl5pPr indent="0" algn="l">
              <a:buNone/>
              <a:defRPr sz="506"/>
            </a:lvl5pPr>
          </a:lstStyle>
          <a:p>
            <a:pPr lvl="0" eaLnBrk="1" latinLnBrk="0" hangingPunct="1"/>
            <a:r>
              <a:rPr kumimoji="0" lang="en-US" dirty="0"/>
              <a:t>Edit Master text styles</a:t>
            </a:r>
          </a:p>
        </p:txBody>
      </p:sp>
      <p:sp>
        <p:nvSpPr>
          <p:cNvPr id="2" name="Title 1"/>
          <p:cNvSpPr>
            <a:spLocks noGrp="1"/>
          </p:cNvSpPr>
          <p:nvPr>
            <p:ph type="title"/>
          </p:nvPr>
        </p:nvSpPr>
        <p:spPr>
          <a:xfrm>
            <a:off x="685800" y="385764"/>
            <a:ext cx="2743200" cy="871538"/>
          </a:xfrm>
          <a:prstGeom prst="rect">
            <a:avLst/>
          </a:prstGeom>
        </p:spPr>
        <p:txBody>
          <a:bodyPr lIns="0" anchor="b">
            <a:noAutofit/>
          </a:bodyPr>
          <a:lstStyle>
            <a:lvl1pPr algn="l" rtl="0">
              <a:spcBef>
                <a:spcPct val="0"/>
              </a:spcBef>
              <a:buNone/>
              <a:defRPr sz="1463" b="0">
                <a:ln>
                  <a:noFill/>
                </a:ln>
                <a:solidFill>
                  <a:schemeClr val="tx2"/>
                </a:solidFill>
                <a:effectLst/>
                <a:latin typeface="Arial" panose="020B0604020202020204" pitchFamily="34" charset="0"/>
                <a:ea typeface="+mj-ea"/>
                <a:cs typeface="Arial" panose="020B0604020202020204" pitchFamily="34" charset="0"/>
              </a:defRPr>
            </a:lvl1pPr>
          </a:lstStyle>
          <a:p>
            <a:r>
              <a:rPr kumimoji="0"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Tree>
    <p:extLst>
      <p:ext uri="{BB962C8B-B14F-4D97-AF65-F5344CB8AC3E}">
        <p14:creationId xmlns:p14="http://schemas.microsoft.com/office/powerpoint/2010/main" val="200901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4" name="Group 23">
            <a:extLst>
              <a:ext uri="{FF2B5EF4-FFF2-40B4-BE49-F238E27FC236}">
                <a16:creationId xmlns:a16="http://schemas.microsoft.com/office/drawing/2014/main" id="{F3E69537-CC5A-4694-B61B-401CDCE14E9F}"/>
              </a:ext>
            </a:extLst>
          </p:cNvPr>
          <p:cNvGrpSpPr/>
          <p:nvPr userDrawn="1"/>
        </p:nvGrpSpPr>
        <p:grpSpPr>
          <a:xfrm>
            <a:off x="242647" y="3452654"/>
            <a:ext cx="8741099" cy="1526714"/>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2" name="Arrow: Bent 11">
              <a:extLst>
                <a:ext uri="{FF2B5EF4-FFF2-40B4-BE49-F238E27FC236}">
                  <a16:creationId xmlns:a16="http://schemas.microsoft.com/office/drawing/2014/main"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3" name="Freeform: Shape 22">
              <a:extLst>
                <a:ext uri="{FF2B5EF4-FFF2-40B4-BE49-F238E27FC236}">
                  <a16:creationId xmlns:a16="http://schemas.microsoft.com/office/drawing/2014/main"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sz="1050"/>
            </a:p>
          </p:txBody>
        </p:sp>
      </p:grpSp>
    </p:spTree>
    <p:extLst>
      <p:ext uri="{BB962C8B-B14F-4D97-AF65-F5344CB8AC3E}">
        <p14:creationId xmlns:p14="http://schemas.microsoft.com/office/powerpoint/2010/main" val="70283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24873-6BE5-4879-B50F-EC3ECF1F2BA1}"/>
              </a:ext>
            </a:extLst>
          </p:cNvPr>
          <p:cNvSpPr/>
          <p:nvPr userDrawn="1"/>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id="{69DB7680-BCD7-4C1B-97B4-C82E082C47C2}"/>
              </a:ext>
            </a:extLst>
          </p:cNvPr>
          <p:cNvGrpSpPr/>
          <p:nvPr userDrawn="1"/>
        </p:nvGrpSpPr>
        <p:grpSpPr>
          <a:xfrm>
            <a:off x="467675" y="-6969"/>
            <a:ext cx="1826202" cy="914400"/>
            <a:chOff x="623567" y="20852"/>
            <a:chExt cx="2434936" cy="1219200"/>
          </a:xfrm>
        </p:grpSpPr>
        <p:sp>
          <p:nvSpPr>
            <p:cNvPr id="11" name="Freeform: Shape 10">
              <a:extLst>
                <a:ext uri="{FF2B5EF4-FFF2-40B4-BE49-F238E27FC236}">
                  <a16:creationId xmlns:a16="http://schemas.microsoft.com/office/drawing/2014/main" id="{60C6E2EE-321A-47CB-9B17-01A6C7F54C53}"/>
                </a:ext>
              </a:extLst>
            </p:cNvPr>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12" name="Freeform: Shape 11">
              <a:extLst>
                <a:ext uri="{FF2B5EF4-FFF2-40B4-BE49-F238E27FC236}">
                  <a16:creationId xmlns:a16="http://schemas.microsoft.com/office/drawing/2014/main" id="{C81EE286-F844-4771-9CFC-94BF60D78565}"/>
                </a:ext>
              </a:extLst>
            </p:cNvPr>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13" name="Freeform: Shape 12">
              <a:extLst>
                <a:ext uri="{FF2B5EF4-FFF2-40B4-BE49-F238E27FC236}">
                  <a16:creationId xmlns:a16="http://schemas.microsoft.com/office/drawing/2014/main" id="{819794EC-70B7-4CA7-B86F-B7DD5B250116}"/>
                </a:ext>
              </a:extLst>
            </p:cNvPr>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14" name="Freeform: Shape 13">
              <a:extLst>
                <a:ext uri="{FF2B5EF4-FFF2-40B4-BE49-F238E27FC236}">
                  <a16:creationId xmlns:a16="http://schemas.microsoft.com/office/drawing/2014/main" id="{05923C14-7C77-40CC-82DB-9E1F4A7524AB}"/>
                </a:ext>
              </a:extLst>
            </p:cNvPr>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15" name="Freeform: Shape 14">
              <a:extLst>
                <a:ext uri="{FF2B5EF4-FFF2-40B4-BE49-F238E27FC236}">
                  <a16:creationId xmlns:a16="http://schemas.microsoft.com/office/drawing/2014/main" id="{B35BE877-79E4-493D-8CCE-9682FE0748AA}"/>
                </a:ext>
              </a:extLst>
            </p:cNvPr>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a:p>
          </p:txBody>
        </p:sp>
        <p:sp>
          <p:nvSpPr>
            <p:cNvPr id="16" name="Freeform: Shape 15">
              <a:extLst>
                <a:ext uri="{FF2B5EF4-FFF2-40B4-BE49-F238E27FC236}">
                  <a16:creationId xmlns:a16="http://schemas.microsoft.com/office/drawing/2014/main" id="{592FD92A-CC13-4DFD-A85C-8CE910B21828}"/>
                </a:ext>
              </a:extLst>
            </p:cNvPr>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a:p>
          </p:txBody>
        </p:sp>
        <p:sp>
          <p:nvSpPr>
            <p:cNvPr id="17" name="Freeform: Shape 16">
              <a:extLst>
                <a:ext uri="{FF2B5EF4-FFF2-40B4-BE49-F238E27FC236}">
                  <a16:creationId xmlns:a16="http://schemas.microsoft.com/office/drawing/2014/main" id="{DC05787A-C43E-453A-BE07-3D337B74A2E0}"/>
                </a:ext>
              </a:extLst>
            </p:cNvPr>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grpSp>
      <p:grpSp>
        <p:nvGrpSpPr>
          <p:cNvPr id="18" name="Group 17">
            <a:extLst>
              <a:ext uri="{FF2B5EF4-FFF2-40B4-BE49-F238E27FC236}">
                <a16:creationId xmlns:a16="http://schemas.microsoft.com/office/drawing/2014/main" id="{49A36D23-48BD-4BA3-8545-A3920D835DF4}"/>
              </a:ext>
            </a:extLst>
          </p:cNvPr>
          <p:cNvGrpSpPr/>
          <p:nvPr userDrawn="1"/>
        </p:nvGrpSpPr>
        <p:grpSpPr>
          <a:xfrm flipH="1">
            <a:off x="7317798" y="4227749"/>
            <a:ext cx="1826202" cy="930039"/>
            <a:chOff x="328292" y="0"/>
            <a:chExt cx="2434936" cy="1240052"/>
          </a:xfrm>
        </p:grpSpPr>
        <p:sp>
          <p:nvSpPr>
            <p:cNvPr id="19" name="Freeform: Shape 18">
              <a:extLst>
                <a:ext uri="{FF2B5EF4-FFF2-40B4-BE49-F238E27FC236}">
                  <a16:creationId xmlns:a16="http://schemas.microsoft.com/office/drawing/2014/main" id="{0222CDA6-66B0-4261-8AAB-F61537EBC5C1}"/>
                </a:ext>
              </a:extLst>
            </p:cNvPr>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20" name="Freeform: Shape 19">
              <a:extLst>
                <a:ext uri="{FF2B5EF4-FFF2-40B4-BE49-F238E27FC236}">
                  <a16:creationId xmlns:a16="http://schemas.microsoft.com/office/drawing/2014/main" id="{79E29A8A-7472-4C7B-B2D8-F2CA911113E6}"/>
                </a:ext>
              </a:extLst>
            </p:cNvPr>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21" name="Freeform: Shape 20">
              <a:extLst>
                <a:ext uri="{FF2B5EF4-FFF2-40B4-BE49-F238E27FC236}">
                  <a16:creationId xmlns:a16="http://schemas.microsoft.com/office/drawing/2014/main" id="{BF2D5BA9-02F0-4EBF-8047-65342716CF01}"/>
                </a:ext>
              </a:extLst>
            </p:cNvPr>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22" name="Freeform: Shape 21">
              <a:extLst>
                <a:ext uri="{FF2B5EF4-FFF2-40B4-BE49-F238E27FC236}">
                  <a16:creationId xmlns:a16="http://schemas.microsoft.com/office/drawing/2014/main" id="{94CD11AB-8BFB-424D-B3CC-4FEB6AB5C821}"/>
                </a:ext>
              </a:extLst>
            </p:cNvPr>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sp>
          <p:nvSpPr>
            <p:cNvPr id="23" name="Freeform: Shape 22">
              <a:extLst>
                <a:ext uri="{FF2B5EF4-FFF2-40B4-BE49-F238E27FC236}">
                  <a16:creationId xmlns:a16="http://schemas.microsoft.com/office/drawing/2014/main" id="{1B82DE08-397D-4848-B109-C55EEF52BDA4}"/>
                </a:ext>
              </a:extLst>
            </p:cNvPr>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a:p>
          </p:txBody>
        </p:sp>
        <p:sp>
          <p:nvSpPr>
            <p:cNvPr id="24" name="Freeform: Shape 23">
              <a:extLst>
                <a:ext uri="{FF2B5EF4-FFF2-40B4-BE49-F238E27FC236}">
                  <a16:creationId xmlns:a16="http://schemas.microsoft.com/office/drawing/2014/main" id="{29598C0A-7EE6-4767-B149-6F044CB9FD7B}"/>
                </a:ext>
              </a:extLst>
            </p:cNvPr>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a:p>
          </p:txBody>
        </p:sp>
        <p:sp>
          <p:nvSpPr>
            <p:cNvPr id="25" name="Freeform: Shape 24">
              <a:extLst>
                <a:ext uri="{FF2B5EF4-FFF2-40B4-BE49-F238E27FC236}">
                  <a16:creationId xmlns:a16="http://schemas.microsoft.com/office/drawing/2014/main" id="{5736E712-C4F3-4B0A-8585-2B8D1DBCB0CC}"/>
                </a:ext>
              </a:extLst>
            </p:cNvPr>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a:p>
          </p:txBody>
        </p:sp>
      </p:grpSp>
      <p:sp>
        <p:nvSpPr>
          <p:cNvPr id="8" name="Rectangle 7">
            <a:extLst>
              <a:ext uri="{FF2B5EF4-FFF2-40B4-BE49-F238E27FC236}">
                <a16:creationId xmlns:a16="http://schemas.microsoft.com/office/drawing/2014/main" id="{D758FE55-F2E3-411E-B08B-7BB726147569}"/>
              </a:ext>
            </a:extLst>
          </p:cNvPr>
          <p:cNvSpPr/>
          <p:nvPr userDrawn="1"/>
        </p:nvSpPr>
        <p:spPr>
          <a:xfrm>
            <a:off x="1" y="47698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B8BD529C-F177-4014-858A-48426744683D}"/>
              </a:ext>
            </a:extLst>
          </p:cNvPr>
          <p:cNvSpPr/>
          <p:nvPr userDrawn="1"/>
        </p:nvSpPr>
        <p:spPr>
          <a:xfrm>
            <a:off x="1" y="48841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729A4EDC-BC81-48B2-A5D1-5C42D2143CB0}"/>
              </a:ext>
            </a:extLst>
          </p:cNvPr>
          <p:cNvSpPr/>
          <p:nvPr userDrawn="1"/>
        </p:nvSpPr>
        <p:spPr>
          <a:xfrm>
            <a:off x="1" y="49984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4805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2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DE4DB8-95B1-490C-9ADC-E0A3E777B4A5}"/>
              </a:ext>
            </a:extLst>
          </p:cNvPr>
          <p:cNvSpPr/>
          <p:nvPr userDrawn="1"/>
        </p:nvSpPr>
        <p:spPr>
          <a:xfrm>
            <a:off x="314325" y="367903"/>
            <a:ext cx="6322219" cy="4407694"/>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32937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DA522A-2DEF-4520-8803-18075D5AFB6D}"/>
              </a:ext>
            </a:extLst>
          </p:cNvPr>
          <p:cNvSpPr/>
          <p:nvPr userDrawn="1"/>
        </p:nvSpPr>
        <p:spPr>
          <a:xfrm>
            <a:off x="304294" y="260557"/>
            <a:ext cx="8535413" cy="4622387"/>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69075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6EA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62BCBE"/>
              </a:buClr>
              <a:buSzPts val="2800"/>
              <a:buFont typeface="Squada One"/>
              <a:buNone/>
              <a:defRPr sz="2800">
                <a:solidFill>
                  <a:srgbClr val="62BCBE"/>
                </a:solidFill>
                <a:latin typeface="Squada One"/>
                <a:ea typeface="Squada One"/>
                <a:cs typeface="Squada One"/>
                <a:sym typeface="Squada One"/>
              </a:defRPr>
            </a:lvl1pPr>
            <a:lvl2pPr lvl="1"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2pPr>
            <a:lvl3pPr lvl="2"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3pPr>
            <a:lvl4pPr lvl="3"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4pPr>
            <a:lvl5pPr lvl="4"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5pPr>
            <a:lvl6pPr lvl="5"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6pPr>
            <a:lvl7pPr lvl="6"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7pPr>
            <a:lvl8pPr lvl="7"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8pPr>
            <a:lvl9pPr lvl="8"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1pPr>
            <a:lvl2pPr marL="914400" lvl="1"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2pPr>
            <a:lvl3pPr marL="1371600" lvl="2"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3pPr>
            <a:lvl4pPr marL="1828800" lvl="3"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4pPr>
            <a:lvl5pPr marL="2286000" lvl="4"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5pPr>
            <a:lvl6pPr marL="2743200" lvl="5"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6pPr>
            <a:lvl7pPr marL="3200400" lvl="6"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7pPr>
            <a:lvl8pPr marL="3657600" lvl="7"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8pPr>
            <a:lvl9pPr marL="4114800" lvl="8" indent="-298450" rtl="0">
              <a:lnSpc>
                <a:spcPct val="115000"/>
              </a:lnSpc>
              <a:spcBef>
                <a:spcPts val="1600"/>
              </a:spcBef>
              <a:spcAft>
                <a:spcPts val="1600"/>
              </a:spcAft>
              <a:buClr>
                <a:srgbClr val="434343"/>
              </a:buClr>
              <a:buSzPts val="1100"/>
              <a:buFont typeface="Advent Pro"/>
              <a:buChar char="■"/>
              <a:defRPr sz="1100">
                <a:solidFill>
                  <a:srgbClr val="434343"/>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7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0943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17442587"/>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7" name="Group 26"/>
          <p:cNvGrpSpPr/>
          <p:nvPr/>
        </p:nvGrpSpPr>
        <p:grpSpPr>
          <a:xfrm>
            <a:off x="-56165" y="0"/>
            <a:ext cx="9221843" cy="497064"/>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6600"/>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608A"/>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a:p>
            </p:txBody>
          </p:sp>
        </p:grpSp>
      </p:grpSp>
      <p:sp>
        <p:nvSpPr>
          <p:cNvPr id="10" name="Date Placeholder 9"/>
          <p:cNvSpPr>
            <a:spLocks noGrp="1"/>
          </p:cNvSpPr>
          <p:nvPr userDrawn="1">
            <p:ph type="dt" sz="half" idx="2"/>
          </p:nvPr>
        </p:nvSpPr>
        <p:spPr>
          <a:xfrm>
            <a:off x="457200" y="4767265"/>
            <a:ext cx="2133600" cy="273844"/>
          </a:xfrm>
          <a:prstGeom prst="rect">
            <a:avLst/>
          </a:prstGeom>
        </p:spPr>
        <p:txBody>
          <a:bodyPr vert="horz" lIns="0" tIns="0" rIns="0" bIns="0" anchor="b"/>
          <a:lstStyle>
            <a:lvl1pPr algn="l" eaLnBrk="1" latinLnBrk="0" hangingPunct="1">
              <a:defRPr kumimoji="0" sz="675">
                <a:solidFill>
                  <a:schemeClr val="tx1"/>
                </a:solidFill>
              </a:defRPr>
            </a:lvl1pPr>
          </a:lstStyle>
          <a:p>
            <a:fld id="{2577A8F8-B57D-4F7D-8782-2D27E992C67D}" type="datetime1">
              <a:rPr lang="en-US" smtClean="0"/>
              <a:t>11/12/2024</a:t>
            </a:fld>
            <a:endParaRPr lang="en-US"/>
          </a:p>
        </p:txBody>
      </p:sp>
      <p:sp>
        <p:nvSpPr>
          <p:cNvPr id="22" name="Footer Placeholder 21"/>
          <p:cNvSpPr>
            <a:spLocks noGrp="1"/>
          </p:cNvSpPr>
          <p:nvPr userDrawn="1">
            <p:ph type="ftr" sz="quarter" idx="3"/>
          </p:nvPr>
        </p:nvSpPr>
        <p:spPr>
          <a:xfrm>
            <a:off x="2667000" y="4767265"/>
            <a:ext cx="3352800" cy="273844"/>
          </a:xfrm>
          <a:prstGeom prst="rect">
            <a:avLst/>
          </a:prstGeom>
        </p:spPr>
        <p:txBody>
          <a:bodyPr vert="horz" lIns="0" tIns="0" rIns="0" bIns="0" anchor="b"/>
          <a:lstStyle>
            <a:lvl1pPr algn="l" eaLnBrk="1" latinLnBrk="0" hangingPunct="1">
              <a:defRPr kumimoji="0" sz="675">
                <a:solidFill>
                  <a:schemeClr val="tx1"/>
                </a:solidFill>
              </a:defRPr>
            </a:lvl1pPr>
          </a:lstStyle>
          <a:p>
            <a:endParaRPr lang="en-US"/>
          </a:p>
        </p:txBody>
      </p:sp>
      <p:sp>
        <p:nvSpPr>
          <p:cNvPr id="18" name="Slide Number Placeholder 17"/>
          <p:cNvSpPr>
            <a:spLocks noGrp="1"/>
          </p:cNvSpPr>
          <p:nvPr userDrawn="1">
            <p:ph type="sldNum" sz="quarter" idx="4"/>
          </p:nvPr>
        </p:nvSpPr>
        <p:spPr>
          <a:xfrm>
            <a:off x="7924800" y="4767265"/>
            <a:ext cx="762000" cy="273844"/>
          </a:xfrm>
          <a:prstGeom prst="rect">
            <a:avLst/>
          </a:prstGeom>
        </p:spPr>
        <p:txBody>
          <a:bodyPr vert="horz" lIns="0" tIns="0" rIns="0" bIns="0" anchor="b"/>
          <a:lstStyle>
            <a:lvl1pPr algn="r" eaLnBrk="1" latinLnBrk="0" hangingPunct="1">
              <a:defRPr kumimoji="0" sz="675">
                <a:solidFill>
                  <a:schemeClr val="tx1"/>
                </a:solidFill>
              </a:defRPr>
            </a:lvl1pPr>
          </a:lstStyle>
          <a:p>
            <a:fld id="{401CF334-2D5C-4859-84A6-CA7E6E43FAEB}" type="slidenum">
              <a:rPr lang="en-US" smtClean="0"/>
              <a:pPr/>
              <a:t>‹#›</a:t>
            </a:fld>
            <a:endParaRPr lang="en-US"/>
          </a:p>
        </p:txBody>
      </p:sp>
      <p:sp>
        <p:nvSpPr>
          <p:cNvPr id="30" name="Text Placeholder 29"/>
          <p:cNvSpPr>
            <a:spLocks noGrp="1"/>
          </p:cNvSpPr>
          <p:nvPr userDrawn="1">
            <p:ph type="body" idx="1"/>
          </p:nvPr>
        </p:nvSpPr>
        <p:spPr>
          <a:xfrm>
            <a:off x="454714" y="1176020"/>
            <a:ext cx="8342775" cy="3291840"/>
          </a:xfrm>
          <a:prstGeom prst="rect">
            <a:avLst/>
          </a:prstGeom>
        </p:spPr>
        <p:txBody>
          <a:bodyPr vert="horz" lIns="0" tIns="0" rIns="0" bIns="0">
            <a:noAutofit/>
          </a:bodyPr>
          <a:lstStyle/>
          <a:p>
            <a:pPr lvl="0" eaLnBrk="1" latinLnBrk="0" hangingPunct="1"/>
            <a:r>
              <a:rPr kumimoji="0" lang="en-US" dirty="0"/>
              <a:t>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Title Placeholder 8">
            <a:extLst>
              <a:ext uri="{FF2B5EF4-FFF2-40B4-BE49-F238E27FC236}">
                <a16:creationId xmlns:a16="http://schemas.microsoft.com/office/drawing/2014/main" id="{C6A836ED-5504-47C7-BB6E-83E7E7A71A8B}"/>
              </a:ext>
            </a:extLst>
          </p:cNvPr>
          <p:cNvSpPr>
            <a:spLocks noGrp="1"/>
          </p:cNvSpPr>
          <p:nvPr>
            <p:ph type="title"/>
          </p:nvPr>
        </p:nvSpPr>
        <p:spPr>
          <a:xfrm>
            <a:off x="455106" y="509470"/>
            <a:ext cx="8435246" cy="465179"/>
          </a:xfrm>
          <a:prstGeom prst="rect">
            <a:avLst/>
          </a:prstGeom>
        </p:spPr>
        <p:txBody>
          <a:bodyPr vert="horz" lIns="0" tIns="0" rIns="0" bIns="0" anchor="t" anchorCtr="0">
            <a:noAutofit/>
          </a:bodyPr>
          <a:lstStyle/>
          <a:p>
            <a:r>
              <a:rPr kumimoji="0" lang="en-US" dirty="0"/>
              <a:t>Click to edit Master title style</a:t>
            </a:r>
          </a:p>
        </p:txBody>
      </p:sp>
      <p:grpSp>
        <p:nvGrpSpPr>
          <p:cNvPr id="5" name="Group 4">
            <a:extLst>
              <a:ext uri="{FF2B5EF4-FFF2-40B4-BE49-F238E27FC236}">
                <a16:creationId xmlns:a16="http://schemas.microsoft.com/office/drawing/2014/main" id="{0A0EE5AB-DA00-495C-B549-C8891741AF27}"/>
              </a:ext>
            </a:extLst>
          </p:cNvPr>
          <p:cNvGrpSpPr/>
          <p:nvPr userDrawn="1"/>
        </p:nvGrpSpPr>
        <p:grpSpPr>
          <a:xfrm>
            <a:off x="-58311" y="-140165"/>
            <a:ext cx="9216146" cy="748422"/>
            <a:chOff x="-77749" y="-186887"/>
            <a:chExt cx="12288195" cy="997896"/>
          </a:xfrm>
        </p:grpSpPr>
        <p:sp>
          <p:nvSpPr>
            <p:cNvPr id="4" name="Rectangle 3">
              <a:extLst>
                <a:ext uri="{FF2B5EF4-FFF2-40B4-BE49-F238E27FC236}">
                  <a16:creationId xmlns:a16="http://schemas.microsoft.com/office/drawing/2014/main" id="{6EE990C7-6542-46CF-9B5A-625DAAB4B767}"/>
                </a:ext>
              </a:extLst>
            </p:cNvPr>
            <p:cNvSpPr/>
            <p:nvPr userDrawn="1"/>
          </p:nvSpPr>
          <p:spPr>
            <a:xfrm>
              <a:off x="-77749" y="0"/>
              <a:ext cx="77749" cy="811009"/>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8149B787-9007-4F1B-9397-880D8DA16A95}"/>
                </a:ext>
              </a:extLst>
            </p:cNvPr>
            <p:cNvSpPr/>
            <p:nvPr userDrawn="1"/>
          </p:nvSpPr>
          <p:spPr>
            <a:xfrm rot="16200000">
              <a:off x="5992526" y="-6221927"/>
              <a:ext cx="182880" cy="12252960"/>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a:p>
          </p:txBody>
        </p:sp>
      </p:grpSp>
    </p:spTree>
    <p:extLst>
      <p:ext uri="{BB962C8B-B14F-4D97-AF65-F5344CB8AC3E}">
        <p14:creationId xmlns:p14="http://schemas.microsoft.com/office/powerpoint/2010/main" val="221188153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2400" b="1" kern="1200">
          <a:ln>
            <a:noFill/>
          </a:ln>
          <a:solidFill>
            <a:schemeClr val="tx2"/>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p:titleStyle>
    <p:bodyStyle>
      <a:lvl1pPr marL="154305" indent="-154305" algn="l" rtl="0" eaLnBrk="1" latinLnBrk="0" hangingPunct="1">
        <a:spcBef>
          <a:spcPts val="0"/>
        </a:spcBef>
        <a:spcAft>
          <a:spcPts val="900"/>
        </a:spcAft>
        <a:buClr>
          <a:schemeClr val="accent3"/>
        </a:buClr>
        <a:buSzPct val="95000"/>
        <a:buFont typeface="Wingdings 2"/>
        <a:buChar char=""/>
        <a:defRPr kumimoji="0" sz="1500" kern="1200">
          <a:solidFill>
            <a:schemeClr val="tx1"/>
          </a:solidFill>
          <a:latin typeface="Arial" panose="020B0604020202020204" pitchFamily="34" charset="0"/>
          <a:ea typeface="+mn-ea"/>
          <a:cs typeface="Arial" panose="020B0604020202020204" pitchFamily="34" charset="0"/>
        </a:defRPr>
      </a:lvl1pPr>
      <a:lvl2pPr marL="360045" indent="-138875" algn="l" rtl="0" eaLnBrk="1" latinLnBrk="0" hangingPunct="1">
        <a:spcBef>
          <a:spcPts val="0"/>
        </a:spcBef>
        <a:spcAft>
          <a:spcPts val="900"/>
        </a:spcAft>
        <a:buClr>
          <a:srgbClr val="006BA6"/>
        </a:buClr>
        <a:buSzPct val="85000"/>
        <a:buFont typeface="Wingdings" panose="05000000000000000000" pitchFamily="2" charset="2"/>
        <a:buChar char="§"/>
        <a:defRPr kumimoji="0" sz="1350" kern="1200">
          <a:solidFill>
            <a:schemeClr val="tx1"/>
          </a:solidFill>
          <a:latin typeface="Arial" panose="020B0604020202020204" pitchFamily="34" charset="0"/>
          <a:ea typeface="+mn-ea"/>
          <a:cs typeface="Arial" panose="020B0604020202020204" pitchFamily="34" charset="0"/>
        </a:defRPr>
      </a:lvl2pPr>
      <a:lvl3pPr marL="514350" indent="-138875" algn="l" rtl="0" eaLnBrk="1" latinLnBrk="0" hangingPunct="1">
        <a:spcBef>
          <a:spcPts val="0"/>
        </a:spcBef>
        <a:spcAft>
          <a:spcPts val="900"/>
        </a:spcAft>
        <a:buClr>
          <a:schemeClr val="accent2"/>
        </a:buClr>
        <a:buSzPct val="70000"/>
        <a:buFont typeface="Arial" panose="020B0604020202020204" pitchFamily="34" charset="0"/>
        <a:buChar char="̶"/>
        <a:defRPr kumimoji="0" sz="1200" kern="1200">
          <a:solidFill>
            <a:schemeClr val="tx1"/>
          </a:solidFill>
          <a:latin typeface="Arial" panose="020B0604020202020204" pitchFamily="34" charset="0"/>
          <a:ea typeface="+mn-ea"/>
          <a:cs typeface="Arial" panose="020B0604020202020204" pitchFamily="34" charset="0"/>
        </a:defRPr>
      </a:lvl3pPr>
      <a:lvl4pPr marL="668655" indent="-118301" algn="l" rtl="0" eaLnBrk="1" latinLnBrk="0" hangingPunct="1">
        <a:spcBef>
          <a:spcPts val="0"/>
        </a:spcBef>
        <a:spcAft>
          <a:spcPts val="900"/>
        </a:spcAft>
        <a:buClr>
          <a:schemeClr val="accent3"/>
        </a:buClr>
        <a:buSzPct val="65000"/>
        <a:buFont typeface="Wingdings" panose="05000000000000000000" pitchFamily="2" charset="2"/>
        <a:buChar char="¡"/>
        <a:defRPr kumimoji="0" sz="1050" kern="1200">
          <a:solidFill>
            <a:schemeClr val="tx1"/>
          </a:solidFill>
          <a:latin typeface="Arial" panose="020B0604020202020204" pitchFamily="34" charset="0"/>
          <a:ea typeface="+mn-ea"/>
          <a:cs typeface="Arial" panose="020B0604020202020204" pitchFamily="34" charset="0"/>
        </a:defRPr>
      </a:lvl4pPr>
      <a:lvl5pPr marL="822960" indent="-118301" algn="l" rtl="0" eaLnBrk="1" latinLnBrk="0" hangingPunct="1">
        <a:spcBef>
          <a:spcPts val="0"/>
        </a:spcBef>
        <a:spcAft>
          <a:spcPts val="900"/>
        </a:spcAft>
        <a:buClr>
          <a:schemeClr val="accent4"/>
        </a:buClr>
        <a:buSzPct val="65000"/>
        <a:buFont typeface="Wingdings 2"/>
        <a:buChar char=""/>
        <a:defRPr kumimoji="0" sz="900" kern="1200">
          <a:solidFill>
            <a:schemeClr val="tx1"/>
          </a:solidFill>
          <a:latin typeface="Arial" panose="020B0604020202020204" pitchFamily="34" charset="0"/>
          <a:ea typeface="+mn-ea"/>
          <a:cs typeface="Arial" panose="020B0604020202020204" pitchFamily="34" charset="0"/>
        </a:defRPr>
      </a:lvl5pPr>
      <a:lvl6pPr marL="977265" indent="-118301" algn="l" rtl="0" eaLnBrk="1" latinLnBrk="0" hangingPunct="1">
        <a:spcBef>
          <a:spcPct val="20000"/>
        </a:spcBef>
        <a:buClr>
          <a:schemeClr val="accent5"/>
        </a:buClr>
        <a:buSzPct val="80000"/>
        <a:buFont typeface="Wingdings 2"/>
        <a:buChar char=""/>
        <a:defRPr kumimoji="0" sz="1013" kern="1200">
          <a:solidFill>
            <a:schemeClr val="tx1"/>
          </a:solidFill>
          <a:latin typeface="+mn-lt"/>
          <a:ea typeface="+mn-ea"/>
          <a:cs typeface="+mn-cs"/>
        </a:defRPr>
      </a:lvl6pPr>
      <a:lvl7pPr marL="1080135" indent="-102870" algn="l" rtl="0" eaLnBrk="1" latinLnBrk="0" hangingPunct="1">
        <a:spcBef>
          <a:spcPct val="20000"/>
        </a:spcBef>
        <a:buClr>
          <a:schemeClr val="accent6"/>
        </a:buClr>
        <a:buSzPct val="80000"/>
        <a:buFont typeface="Wingdings 2"/>
        <a:buChar char=""/>
        <a:defRPr kumimoji="0" sz="900" kern="1200" baseline="0">
          <a:solidFill>
            <a:schemeClr val="tx1"/>
          </a:solidFill>
          <a:latin typeface="+mn-lt"/>
          <a:ea typeface="+mn-ea"/>
          <a:cs typeface="+mn-cs"/>
        </a:defRPr>
      </a:lvl7pPr>
      <a:lvl8pPr marL="1234440" indent="-102870" algn="l" rtl="0" eaLnBrk="1" latinLnBrk="0" hangingPunct="1">
        <a:spcBef>
          <a:spcPct val="20000"/>
        </a:spcBef>
        <a:buClr>
          <a:schemeClr val="tx2"/>
        </a:buClr>
        <a:buChar char="•"/>
        <a:defRPr kumimoji="0" sz="900" kern="1200">
          <a:solidFill>
            <a:schemeClr val="tx1"/>
          </a:solidFill>
          <a:latin typeface="+mn-lt"/>
          <a:ea typeface="+mn-ea"/>
          <a:cs typeface="+mn-cs"/>
        </a:defRPr>
      </a:lvl8pPr>
      <a:lvl9pPr marL="1388745" indent="-102870" algn="l" rtl="0" eaLnBrk="1" latinLnBrk="0" hangingPunct="1">
        <a:spcBef>
          <a:spcPct val="20000"/>
        </a:spcBef>
        <a:buClr>
          <a:schemeClr val="tx2"/>
        </a:buClr>
        <a:buFontTx/>
        <a:buChar char="•"/>
        <a:defRPr kumimoji="0" sz="788"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tax.illinois.gov/content/dam/soi/en/web/tax/localgovernments/property/documents/commercialsolarenergysystemsvaluation.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43.gif"/><Relationship Id="rId5" Type="http://schemas.openxmlformats.org/officeDocument/2006/relationships/image" Target="../media/image33.jpeg"/><Relationship Id="rId10" Type="http://schemas.openxmlformats.org/officeDocument/2006/relationships/image" Target="../media/image42.gif"/><Relationship Id="rId4" Type="http://schemas.openxmlformats.org/officeDocument/2006/relationships/image" Target="../media/image32.jpeg"/><Relationship Id="rId9" Type="http://schemas.openxmlformats.org/officeDocument/2006/relationships/image" Target="../media/image41.gif"/></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1.png"/><Relationship Id="rId7"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ABFCF"/>
        </a:solidFill>
        <a:effectLst/>
      </p:bgPr>
    </p:bg>
    <p:spTree>
      <p:nvGrpSpPr>
        <p:cNvPr id="1" name=""/>
        <p:cNvGrpSpPr/>
        <p:nvPr/>
      </p:nvGrpSpPr>
      <p:grpSpPr>
        <a:xfrm>
          <a:off x="0" y="0"/>
          <a:ext cx="0" cy="0"/>
          <a:chOff x="0" y="0"/>
          <a:chExt cx="0" cy="0"/>
        </a:xfrm>
      </p:grpSpPr>
      <p:pic>
        <p:nvPicPr>
          <p:cNvPr id="6" name="Picture 4" descr="Powering Our Future Through Solar Farms">
            <a:extLst>
              <a:ext uri="{FF2B5EF4-FFF2-40B4-BE49-F238E27FC236}">
                <a16:creationId xmlns:a16="http://schemas.microsoft.com/office/drawing/2014/main" id="{FB2DA1A0-40CD-BB3E-C24D-D9ED7CFD2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15802EB-8274-43BF-A79F-5002AD0FD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259" y="150348"/>
            <a:ext cx="3548688" cy="515971"/>
          </a:xfrm>
          <a:prstGeom prst="rect">
            <a:avLst/>
          </a:prstGeom>
        </p:spPr>
      </p:pic>
      <p:sp>
        <p:nvSpPr>
          <p:cNvPr id="14" name="TextBox 13">
            <a:extLst>
              <a:ext uri="{FF2B5EF4-FFF2-40B4-BE49-F238E27FC236}">
                <a16:creationId xmlns:a16="http://schemas.microsoft.com/office/drawing/2014/main" id="{F2D0997A-6263-4B1A-A19F-B1C4C99BB905}"/>
              </a:ext>
            </a:extLst>
          </p:cNvPr>
          <p:cNvSpPr txBox="1"/>
          <p:nvPr/>
        </p:nvSpPr>
        <p:spPr>
          <a:xfrm>
            <a:off x="6796780" y="632001"/>
            <a:ext cx="3314621" cy="369332"/>
          </a:xfrm>
          <a:prstGeom prst="rect">
            <a:avLst/>
          </a:prstGeom>
          <a:noFill/>
        </p:spPr>
        <p:txBody>
          <a:bodyPr wrap="square" rtlCol="0">
            <a:spAutoFit/>
          </a:bodyPr>
          <a:lstStyle/>
          <a:p>
            <a:r>
              <a:rPr lang="en-US" sz="1800" i="1" dirty="0">
                <a:solidFill>
                  <a:srgbClr val="FFDE5F"/>
                </a:solidFill>
                <a:latin typeface="Calibri Light" panose="020F0302020204030204" pitchFamily="34" charset="0"/>
                <a:cs typeface="Calibri Light" panose="020F0302020204030204" pitchFamily="34" charset="0"/>
              </a:rPr>
              <a:t>Turn Solar Into Savings</a:t>
            </a:r>
          </a:p>
        </p:txBody>
      </p:sp>
    </p:spTree>
    <p:extLst>
      <p:ext uri="{BB962C8B-B14F-4D97-AF65-F5344CB8AC3E}">
        <p14:creationId xmlns:p14="http://schemas.microsoft.com/office/powerpoint/2010/main" val="418522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a:xfrm>
            <a:off x="4699280" y="1981665"/>
            <a:ext cx="4181526" cy="572700"/>
          </a:xfrm>
        </p:spPr>
        <p:txBody>
          <a:bodyPr/>
          <a:lstStyle/>
          <a:p>
            <a:r>
              <a:rPr lang="en-US" dirty="0">
                <a:solidFill>
                  <a:srgbClr val="2D4264"/>
                </a:solidFill>
                <a:latin typeface="Sitka Banner" panose="02000505000000020004" pitchFamily="2" charset="0"/>
              </a:rPr>
              <a:t>Potential </a:t>
            </a:r>
            <a:r>
              <a:rPr lang="en-US" sz="2800" dirty="0">
                <a:solidFill>
                  <a:srgbClr val="2D4264"/>
                </a:solidFill>
                <a:latin typeface="Sitka Banner" panose="02000505000000020004" pitchFamily="2" charset="0"/>
              </a:rPr>
              <a:t>View looking </a:t>
            </a:r>
            <a:r>
              <a:rPr lang="en-US" dirty="0">
                <a:solidFill>
                  <a:srgbClr val="2D4264"/>
                </a:solidFill>
                <a:latin typeface="Sitka Banner" panose="02000505000000020004" pitchFamily="2" charset="0"/>
              </a:rPr>
              <a:t>Southeast</a:t>
            </a:r>
            <a:r>
              <a:rPr lang="en-US" sz="2800" dirty="0">
                <a:solidFill>
                  <a:srgbClr val="2D4264"/>
                </a:solidFill>
                <a:latin typeface="Sitka Banner" panose="02000505000000020004" pitchFamily="2" charset="0"/>
              </a:rPr>
              <a:t> on Higgins (RT 72)</a:t>
            </a:r>
            <a:endParaRPr lang="en-US" dirty="0">
              <a:solidFill>
                <a:srgbClr val="2D4264"/>
              </a:solidFill>
              <a:highlight>
                <a:srgbClr val="FFFF00"/>
              </a:highlight>
              <a:latin typeface="Sitka Banner" panose="02000505000000020004" pitchFamily="2" charset="0"/>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descr="A collage of a road&#10;&#10;Description automatically generated">
            <a:extLst>
              <a:ext uri="{FF2B5EF4-FFF2-40B4-BE49-F238E27FC236}">
                <a16:creationId xmlns:a16="http://schemas.microsoft.com/office/drawing/2014/main" id="{DE012FB1-E6E4-3845-8411-FF895270E2F5}"/>
              </a:ext>
            </a:extLst>
          </p:cNvPr>
          <p:cNvPicPr>
            <a:picLocks noChangeAspect="1"/>
          </p:cNvPicPr>
          <p:nvPr/>
        </p:nvPicPr>
        <p:blipFill>
          <a:blip r:embed="rId4"/>
          <a:stretch>
            <a:fillRect/>
          </a:stretch>
        </p:blipFill>
        <p:spPr>
          <a:xfrm>
            <a:off x="24526" y="25535"/>
            <a:ext cx="4420196" cy="5143500"/>
          </a:xfrm>
          <a:prstGeom prst="rect">
            <a:avLst/>
          </a:prstGeom>
          <a:ln>
            <a:solidFill>
              <a:schemeClr val="tx1"/>
            </a:solidFill>
          </a:ln>
        </p:spPr>
      </p:pic>
    </p:spTree>
    <p:extLst>
      <p:ext uri="{BB962C8B-B14F-4D97-AF65-F5344CB8AC3E}">
        <p14:creationId xmlns:p14="http://schemas.microsoft.com/office/powerpoint/2010/main" val="244420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E772C-B0F2-E215-0D4E-4D51967DDB4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1D270B9-D3CD-CB80-2679-217BDDF320E9}"/>
              </a:ext>
            </a:extLst>
          </p:cNvPr>
          <p:cNvPicPr>
            <a:picLocks noChangeAspect="1"/>
          </p:cNvPicPr>
          <p:nvPr/>
        </p:nvPicPr>
        <p:blipFill>
          <a:blip r:embed="rId3"/>
          <a:srcRect l="15666" t="5629" r="5105" b="12889"/>
          <a:stretch/>
        </p:blipFill>
        <p:spPr>
          <a:xfrm>
            <a:off x="135949" y="841926"/>
            <a:ext cx="7057332" cy="4191128"/>
          </a:xfrm>
          <a:prstGeom prst="rect">
            <a:avLst/>
          </a:prstGeom>
          <a:ln>
            <a:solidFill>
              <a:schemeClr val="tx1"/>
            </a:solidFill>
          </a:ln>
        </p:spPr>
      </p:pic>
      <p:pic>
        <p:nvPicPr>
          <p:cNvPr id="4" name="Picture 3" descr="A picture containing text&#10;&#10;Description automatically generated">
            <a:extLst>
              <a:ext uri="{FF2B5EF4-FFF2-40B4-BE49-F238E27FC236}">
                <a16:creationId xmlns:a16="http://schemas.microsoft.com/office/drawing/2014/main" id="{E147D4C1-37BD-B713-D59B-21DD35B9A5B0}"/>
              </a:ext>
            </a:extLst>
          </p:cNvPr>
          <p:cNvPicPr>
            <a:picLocks noChangeAspect="1"/>
          </p:cNvPicPr>
          <p:nvPr/>
        </p:nvPicPr>
        <p:blipFill rotWithShape="1">
          <a:blip r:embed="rId4"/>
          <a:srcRect r="54088"/>
          <a:stretch/>
        </p:blipFill>
        <p:spPr>
          <a:xfrm>
            <a:off x="8499231" y="25535"/>
            <a:ext cx="620243" cy="513128"/>
          </a:xfrm>
          <a:prstGeom prst="rect">
            <a:avLst/>
          </a:prstGeom>
        </p:spPr>
      </p:pic>
      <p:sp>
        <p:nvSpPr>
          <p:cNvPr id="8" name="Oval 7">
            <a:extLst>
              <a:ext uri="{FF2B5EF4-FFF2-40B4-BE49-F238E27FC236}">
                <a16:creationId xmlns:a16="http://schemas.microsoft.com/office/drawing/2014/main" id="{C0E8A159-4A32-A366-E604-00D4166D095E}"/>
              </a:ext>
            </a:extLst>
          </p:cNvPr>
          <p:cNvSpPr/>
          <p:nvPr/>
        </p:nvSpPr>
        <p:spPr>
          <a:xfrm>
            <a:off x="1285112" y="4321423"/>
            <a:ext cx="392683" cy="366713"/>
          </a:xfrm>
          <a:prstGeom prst="ellipse">
            <a:avLst/>
          </a:prstGeom>
          <a:noFill/>
          <a:ln>
            <a:solidFill>
              <a:srgbClr val="FFD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amera with solid fill">
            <a:extLst>
              <a:ext uri="{FF2B5EF4-FFF2-40B4-BE49-F238E27FC236}">
                <a16:creationId xmlns:a16="http://schemas.microsoft.com/office/drawing/2014/main" id="{0CFCAB0E-9D7A-06FB-8A9C-EE4FFB6A7C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5249" y="4378575"/>
            <a:ext cx="252411" cy="252411"/>
          </a:xfrm>
          <a:prstGeom prst="rect">
            <a:avLst/>
          </a:prstGeom>
        </p:spPr>
      </p:pic>
      <p:pic>
        <p:nvPicPr>
          <p:cNvPr id="10" name="Graphic 9" descr="Arrow Right with solid fill">
            <a:extLst>
              <a:ext uri="{FF2B5EF4-FFF2-40B4-BE49-F238E27FC236}">
                <a16:creationId xmlns:a16="http://schemas.microsoft.com/office/drawing/2014/main" id="{2ED14F55-65E2-0FA4-0056-B884D5BFE7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602567">
            <a:off x="1545845" y="4131390"/>
            <a:ext cx="317685" cy="220483"/>
          </a:xfrm>
          <a:prstGeom prst="rect">
            <a:avLst/>
          </a:prstGeom>
        </p:spPr>
      </p:pic>
      <p:sp>
        <p:nvSpPr>
          <p:cNvPr id="14" name="Title 1">
            <a:extLst>
              <a:ext uri="{FF2B5EF4-FFF2-40B4-BE49-F238E27FC236}">
                <a16:creationId xmlns:a16="http://schemas.microsoft.com/office/drawing/2014/main" id="{EF44BD54-7EAF-E418-E76D-00066C014C0B}"/>
              </a:ext>
            </a:extLst>
          </p:cNvPr>
          <p:cNvSpPr>
            <a:spLocks noGrp="1"/>
          </p:cNvSpPr>
          <p:nvPr>
            <p:ph type="title"/>
          </p:nvPr>
        </p:nvSpPr>
        <p:spPr>
          <a:xfrm>
            <a:off x="24526" y="-34037"/>
            <a:ext cx="8520600" cy="572700"/>
          </a:xfrm>
        </p:spPr>
        <p:txBody>
          <a:bodyPr/>
          <a:lstStyle/>
          <a:p>
            <a:r>
              <a:rPr lang="en-US" dirty="0" err="1">
                <a:solidFill>
                  <a:srgbClr val="2D4264"/>
                </a:solidFill>
                <a:latin typeface="Sitka Banner" panose="02000505000000020004" pitchFamily="2" charset="0"/>
              </a:rPr>
              <a:t>Viewship</a:t>
            </a:r>
            <a:endParaRPr lang="en-US" dirty="0">
              <a:solidFill>
                <a:srgbClr val="2D4264"/>
              </a:solidFill>
              <a:latin typeface="Sitka Banner" panose="02000505000000020004" pitchFamily="2" charset="0"/>
            </a:endParaRPr>
          </a:p>
        </p:txBody>
      </p:sp>
      <p:sp>
        <p:nvSpPr>
          <p:cNvPr id="15" name="TextBox 14">
            <a:extLst>
              <a:ext uri="{FF2B5EF4-FFF2-40B4-BE49-F238E27FC236}">
                <a16:creationId xmlns:a16="http://schemas.microsoft.com/office/drawing/2014/main" id="{6D7DB8CA-84B5-AADB-0688-0BD2894C9E0C}"/>
              </a:ext>
            </a:extLst>
          </p:cNvPr>
          <p:cNvSpPr txBox="1"/>
          <p:nvPr/>
        </p:nvSpPr>
        <p:spPr>
          <a:xfrm>
            <a:off x="135948" y="483465"/>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a:t>
            </a:r>
          </a:p>
        </p:txBody>
      </p:sp>
      <p:sp>
        <p:nvSpPr>
          <p:cNvPr id="16" name="Title 1">
            <a:extLst>
              <a:ext uri="{FF2B5EF4-FFF2-40B4-BE49-F238E27FC236}">
                <a16:creationId xmlns:a16="http://schemas.microsoft.com/office/drawing/2014/main" id="{686ECC57-4FCB-96D7-3581-CAEEB4315DA0}"/>
              </a:ext>
            </a:extLst>
          </p:cNvPr>
          <p:cNvSpPr txBox="1">
            <a:spLocks/>
          </p:cNvSpPr>
          <p:nvPr/>
        </p:nvSpPr>
        <p:spPr>
          <a:xfrm>
            <a:off x="7368281" y="1981589"/>
            <a:ext cx="184556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2BCBE"/>
              </a:buClr>
              <a:buSzPts val="2800"/>
              <a:buFont typeface="Squada One"/>
              <a:buNone/>
              <a:defRPr sz="2800" b="0" i="0" u="none" strike="noStrike" cap="none">
                <a:solidFill>
                  <a:srgbClr val="62BCBE"/>
                </a:solidFill>
                <a:latin typeface="Squada One"/>
                <a:ea typeface="Squada One"/>
                <a:cs typeface="Squada One"/>
                <a:sym typeface="Squada One"/>
              </a:defRPr>
            </a:lvl1pPr>
            <a:lvl2pPr marR="0" lvl="1"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2pPr>
            <a:lvl3pPr marR="0" lvl="2"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3pPr>
            <a:lvl4pPr marR="0" lvl="3"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4pPr>
            <a:lvl5pPr marR="0" lvl="4"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5pPr>
            <a:lvl6pPr marR="0" lvl="5"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6pPr>
            <a:lvl7pPr marR="0" lvl="6"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7pPr>
            <a:lvl8pPr marR="0" lvl="7"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8pPr>
            <a:lvl9pPr marR="0" lvl="8"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9pPr>
          </a:lstStyle>
          <a:p>
            <a:r>
              <a:rPr lang="en-US" sz="1600" dirty="0">
                <a:solidFill>
                  <a:srgbClr val="2D4264"/>
                </a:solidFill>
                <a:latin typeface="Sitka Banner" panose="02000505000000020004" pitchFamily="2" charset="0"/>
              </a:rPr>
              <a:t>View looking Northeast on Big Timber Rd.</a:t>
            </a:r>
          </a:p>
        </p:txBody>
      </p:sp>
    </p:spTree>
    <p:extLst>
      <p:ext uri="{BB962C8B-B14F-4D97-AF65-F5344CB8AC3E}">
        <p14:creationId xmlns:p14="http://schemas.microsoft.com/office/powerpoint/2010/main" val="67626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0BA5F-EE34-00FF-DFD2-A61C1C150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A75AE-7FD7-211D-FD80-13B249069EA4}"/>
              </a:ext>
            </a:extLst>
          </p:cNvPr>
          <p:cNvSpPr>
            <a:spLocks noGrp="1"/>
          </p:cNvSpPr>
          <p:nvPr>
            <p:ph type="title"/>
          </p:nvPr>
        </p:nvSpPr>
        <p:spPr>
          <a:xfrm>
            <a:off x="4699280" y="1981665"/>
            <a:ext cx="4181526" cy="572700"/>
          </a:xfrm>
        </p:spPr>
        <p:txBody>
          <a:bodyPr/>
          <a:lstStyle/>
          <a:p>
            <a:r>
              <a:rPr lang="en-US" dirty="0">
                <a:solidFill>
                  <a:srgbClr val="2D4264"/>
                </a:solidFill>
                <a:latin typeface="Sitka Banner" panose="02000505000000020004" pitchFamily="2" charset="0"/>
              </a:rPr>
              <a:t>Potential </a:t>
            </a:r>
            <a:r>
              <a:rPr lang="en-US" sz="2800" dirty="0">
                <a:solidFill>
                  <a:srgbClr val="2D4264"/>
                </a:solidFill>
                <a:latin typeface="Sitka Banner" panose="02000505000000020004" pitchFamily="2" charset="0"/>
              </a:rPr>
              <a:t>View looking </a:t>
            </a:r>
            <a:r>
              <a:rPr lang="en-US" dirty="0">
                <a:solidFill>
                  <a:srgbClr val="2D4264"/>
                </a:solidFill>
                <a:latin typeface="Sitka Banner" panose="02000505000000020004" pitchFamily="2" charset="0"/>
              </a:rPr>
              <a:t>Southeast</a:t>
            </a:r>
            <a:r>
              <a:rPr lang="en-US" sz="2800" dirty="0">
                <a:solidFill>
                  <a:srgbClr val="2D4264"/>
                </a:solidFill>
                <a:latin typeface="Sitka Banner" panose="02000505000000020004" pitchFamily="2" charset="0"/>
              </a:rPr>
              <a:t> on Higgins (RT 72)</a:t>
            </a:r>
            <a:endParaRPr lang="en-US" dirty="0">
              <a:solidFill>
                <a:srgbClr val="2D4264"/>
              </a:solidFill>
              <a:highlight>
                <a:srgbClr val="FFFF00"/>
              </a:highlight>
              <a:latin typeface="Sitka Banner" panose="02000505000000020004" pitchFamily="2" charset="0"/>
            </a:endParaRPr>
          </a:p>
        </p:txBody>
      </p:sp>
      <p:pic>
        <p:nvPicPr>
          <p:cNvPr id="4" name="Picture 3" descr="A picture containing text&#10;&#10;Description automatically generated">
            <a:extLst>
              <a:ext uri="{FF2B5EF4-FFF2-40B4-BE49-F238E27FC236}">
                <a16:creationId xmlns:a16="http://schemas.microsoft.com/office/drawing/2014/main" id="{B98440C0-AA7D-E700-5E3F-9870B283B36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6" name="Picture 5" descr="A collage of a road&#10;&#10;Description automatically generated">
            <a:extLst>
              <a:ext uri="{FF2B5EF4-FFF2-40B4-BE49-F238E27FC236}">
                <a16:creationId xmlns:a16="http://schemas.microsoft.com/office/drawing/2014/main" id="{865F88D4-4C0B-01CD-81FF-1224D3F2E410}"/>
              </a:ext>
            </a:extLst>
          </p:cNvPr>
          <p:cNvPicPr>
            <a:picLocks noChangeAspect="1"/>
          </p:cNvPicPr>
          <p:nvPr/>
        </p:nvPicPr>
        <p:blipFill>
          <a:blip r:embed="rId4"/>
          <a:stretch>
            <a:fillRect/>
          </a:stretch>
        </p:blipFill>
        <p:spPr>
          <a:xfrm>
            <a:off x="24526" y="34247"/>
            <a:ext cx="4364195" cy="5078335"/>
          </a:xfrm>
          <a:prstGeom prst="rect">
            <a:avLst/>
          </a:prstGeom>
          <a:ln>
            <a:solidFill>
              <a:schemeClr val="tx1"/>
            </a:solidFill>
          </a:ln>
        </p:spPr>
      </p:pic>
    </p:spTree>
    <p:extLst>
      <p:ext uri="{BB962C8B-B14F-4D97-AF65-F5344CB8AC3E}">
        <p14:creationId xmlns:p14="http://schemas.microsoft.com/office/powerpoint/2010/main" val="883944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a:solidFill>
                  <a:srgbClr val="2D4264"/>
                </a:solidFill>
                <a:latin typeface="Sitka Banner" panose="02000505000000020004" pitchFamily="2" charset="0"/>
              </a:rPr>
              <a:t>Tax Revenue</a:t>
            </a:r>
            <a:endParaRPr lang="en-US" dirty="0">
              <a:solidFill>
                <a:srgbClr val="2D4264"/>
              </a:solidFill>
              <a:latin typeface="Sitka Banner" panose="02000505000000020004" pitchFamily="2" charset="0"/>
            </a:endParaRP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343139"/>
            <a:ext cx="7410450" cy="947439"/>
          </a:xfrm>
          <a:prstGeom prst="rect">
            <a:avLst/>
          </a:prstGeom>
          <a:noFill/>
        </p:spPr>
        <p:txBody>
          <a:bodyPr wrap="square" rtlCol="0">
            <a:spAutoFit/>
          </a:bodyPr>
          <a:lstStyle/>
          <a:p>
            <a:r>
              <a:rPr lang="en-US" sz="1100" b="1" dirty="0">
                <a:solidFill>
                  <a:srgbClr val="2D4264"/>
                </a:solidFill>
                <a:latin typeface="Advent Pro" panose="020B0604020202020204" charset="0"/>
              </a:rPr>
              <a:t>Tax Revenue </a:t>
            </a:r>
          </a:p>
          <a:p>
            <a:pPr marL="171450" lvl="6" indent="-171450">
              <a:buFont typeface="Arial" panose="020B0604020202020204" pitchFamily="34" charset="0"/>
              <a:buChar char="•"/>
            </a:pPr>
            <a:endParaRPr lang="en-US" sz="1100" b="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Standard assessment value per mW installed (Public Act 100- 0781), project will generate about $1,077,990 in property tax revenue across project life (35 year)</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0070C0"/>
                </a:solidFill>
                <a:latin typeface="Advent Pro" panose="020B0604020202020204" charset="0"/>
                <a:hlinkClick r:id="rId4">
                  <a:extLst>
                    <a:ext uri="{A12FA001-AC4F-418D-AE19-62706E023703}">
                      <ahyp:hlinkClr xmlns:ahyp="http://schemas.microsoft.com/office/drawing/2018/hyperlinkcolor" val="tx"/>
                    </a:ext>
                  </a:extLst>
                </a:hlinkClick>
              </a:rPr>
              <a:t>https://tax.illinois.gov/content/dam/soi/en/web/tax/localgovernments/property/documents/commercialsolarenergysystemsvaluation.pdf</a:t>
            </a:r>
            <a:endParaRPr lang="en-US" sz="1000" dirty="0">
              <a:solidFill>
                <a:srgbClr val="0070C0"/>
              </a:solidFill>
              <a:latin typeface="Advent Pro" panose="020B0604020202020204" charset="0"/>
            </a:endParaRPr>
          </a:p>
        </p:txBody>
      </p:sp>
      <p:graphicFrame>
        <p:nvGraphicFramePr>
          <p:cNvPr id="6" name="Table 5">
            <a:extLst>
              <a:ext uri="{FF2B5EF4-FFF2-40B4-BE49-F238E27FC236}">
                <a16:creationId xmlns:a16="http://schemas.microsoft.com/office/drawing/2014/main" id="{6F25BEEE-5682-BA82-79CE-03132F4BFF1A}"/>
              </a:ext>
            </a:extLst>
          </p:cNvPr>
          <p:cNvGraphicFramePr>
            <a:graphicFrameLocks noGrp="1"/>
          </p:cNvGraphicFramePr>
          <p:nvPr>
            <p:extLst>
              <p:ext uri="{D42A27DB-BD31-4B8C-83A1-F6EECF244321}">
                <p14:modId xmlns:p14="http://schemas.microsoft.com/office/powerpoint/2010/main" val="3426731846"/>
              </p:ext>
            </p:extLst>
          </p:nvPr>
        </p:nvGraphicFramePr>
        <p:xfrm>
          <a:off x="287652" y="2763042"/>
          <a:ext cx="8521700" cy="1744644"/>
        </p:xfrm>
        <a:graphic>
          <a:graphicData uri="http://schemas.openxmlformats.org/drawingml/2006/table">
            <a:tbl>
              <a:tblPr/>
              <a:tblGrid>
                <a:gridCol w="1933350">
                  <a:extLst>
                    <a:ext uri="{9D8B030D-6E8A-4147-A177-3AD203B41FA5}">
                      <a16:colId xmlns:a16="http://schemas.microsoft.com/office/drawing/2014/main" val="1515959728"/>
                    </a:ext>
                  </a:extLst>
                </a:gridCol>
                <a:gridCol w="1717574">
                  <a:extLst>
                    <a:ext uri="{9D8B030D-6E8A-4147-A177-3AD203B41FA5}">
                      <a16:colId xmlns:a16="http://schemas.microsoft.com/office/drawing/2014/main" val="1738826359"/>
                    </a:ext>
                  </a:extLst>
                </a:gridCol>
                <a:gridCol w="1611125">
                  <a:extLst>
                    <a:ext uri="{9D8B030D-6E8A-4147-A177-3AD203B41FA5}">
                      <a16:colId xmlns:a16="http://schemas.microsoft.com/office/drawing/2014/main" val="1240703450"/>
                    </a:ext>
                  </a:extLst>
                </a:gridCol>
                <a:gridCol w="1821147">
                  <a:extLst>
                    <a:ext uri="{9D8B030D-6E8A-4147-A177-3AD203B41FA5}">
                      <a16:colId xmlns:a16="http://schemas.microsoft.com/office/drawing/2014/main" val="548703853"/>
                    </a:ext>
                  </a:extLst>
                </a:gridCol>
                <a:gridCol w="1438504">
                  <a:extLst>
                    <a:ext uri="{9D8B030D-6E8A-4147-A177-3AD203B41FA5}">
                      <a16:colId xmlns:a16="http://schemas.microsoft.com/office/drawing/2014/main" val="538447432"/>
                    </a:ext>
                  </a:extLst>
                </a:gridCol>
              </a:tblGrid>
              <a:tr h="172737">
                <a:tc>
                  <a:txBody>
                    <a:bodyPr/>
                    <a:lstStyle/>
                    <a:p>
                      <a:pPr algn="ctr" rtl="0" fontAlgn="ctr"/>
                      <a:r>
                        <a:rPr lang="en-US" sz="900" b="1" i="0" u="none" strike="noStrike">
                          <a:solidFill>
                            <a:srgbClr val="FFFFFF"/>
                          </a:solidFill>
                          <a:effectLst/>
                          <a:latin typeface="Calibri" panose="020F050202020403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a:solidFill>
                            <a:srgbClr val="FFFFFF"/>
                          </a:solidFill>
                          <a:effectLst/>
                          <a:latin typeface="Calibri" panose="020F0502020204030204" pitchFamily="34" charset="0"/>
                        </a:rPr>
                        <a:t>Tax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a:solidFill>
                            <a:srgbClr val="FFFFFF"/>
                          </a:solidFill>
                          <a:effectLst/>
                          <a:latin typeface="Calibri" panose="020F0502020204030204" pitchFamily="34" charset="0"/>
                        </a:rPr>
                        <a:t>Current Annual Tax Revenue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a:solidFill>
                            <a:srgbClr val="FFFFFF"/>
                          </a:solidFill>
                          <a:effectLst/>
                          <a:latin typeface="Calibri" panose="020F0502020204030204" pitchFamily="34" charset="0"/>
                        </a:rPr>
                        <a:t>Future Annual Tax Revenue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a:solidFill>
                            <a:srgbClr val="FFFFFF"/>
                          </a:solidFill>
                          <a:effectLst/>
                          <a:latin typeface="Calibri" panose="020F0502020204030204" pitchFamily="34" charset="0"/>
                        </a:rPr>
                        <a:t>Net Increase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460625656"/>
                  </a:ext>
                </a:extLst>
              </a:tr>
              <a:tr h="172737">
                <a:tc>
                  <a:txBody>
                    <a:bodyPr/>
                    <a:lstStyle/>
                    <a:p>
                      <a:pPr algn="ctr" rtl="0" fontAlgn="ctr"/>
                      <a:r>
                        <a:rPr lang="en-US" sz="900" b="0" i="0" u="none" strike="noStrike">
                          <a:solidFill>
                            <a:srgbClr val="000000"/>
                          </a:solidFill>
                          <a:effectLst/>
                          <a:latin typeface="Calibri" panose="020F0502020204030204" pitchFamily="34" charset="0"/>
                        </a:rPr>
                        <a:t>DUNDEE SCHOOL DISTRICT 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5.04%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$1,890.48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$22,684.76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$20,794.27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15648262"/>
                  </a:ext>
                </a:extLst>
              </a:tr>
              <a:tr h="172737">
                <a:tc>
                  <a:txBody>
                    <a:bodyPr/>
                    <a:lstStyle/>
                    <a:p>
                      <a:pPr algn="ctr" rtl="0" fontAlgn="ctr"/>
                      <a:r>
                        <a:rPr lang="en-US" sz="900" b="0" i="0" u="none" strike="noStrike">
                          <a:solidFill>
                            <a:srgbClr val="000000"/>
                          </a:solidFill>
                          <a:effectLst/>
                          <a:latin typeface="Calibri" panose="020F0502020204030204" pitchFamily="34" charset="0"/>
                        </a:rPr>
                        <a:t>RUTLAND DUNDEE FIRE DIST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0.59%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$221.91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$2,662.74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$2,440.83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79727"/>
                  </a:ext>
                </a:extLst>
              </a:tr>
              <a:tr h="172737">
                <a:tc>
                  <a:txBody>
                    <a:bodyPr/>
                    <a:lstStyle/>
                    <a:p>
                      <a:pPr algn="ctr" rtl="0" fontAlgn="ctr"/>
                      <a:r>
                        <a:rPr lang="en-US" sz="900" b="0" i="0" u="none" strike="noStrike">
                          <a:solidFill>
                            <a:srgbClr val="000000"/>
                          </a:solidFill>
                          <a:effectLst/>
                          <a:latin typeface="Calibri" panose="020F0502020204030204" pitchFamily="34" charset="0"/>
                        </a:rPr>
                        <a:t>ELGIN COLLEGE 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0.42%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$157.95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$1,895.35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$1,737.40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28660508"/>
                  </a:ext>
                </a:extLst>
              </a:tr>
              <a:tr h="172737">
                <a:tc>
                  <a:txBody>
                    <a:bodyPr/>
                    <a:lstStyle/>
                    <a:p>
                      <a:pPr algn="ctr" rtl="0" fontAlgn="ctr"/>
                      <a:r>
                        <a:rPr lang="en-US" sz="900" b="0" i="0" u="none" strike="noStrike">
                          <a:solidFill>
                            <a:srgbClr val="000000"/>
                          </a:solidFill>
                          <a:effectLst/>
                          <a:latin typeface="Calibri" panose="020F0502020204030204" pitchFamily="34" charset="0"/>
                        </a:rPr>
                        <a:t>KANE COUNTY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$116.15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$1,393.78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$1,277.63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407935"/>
                  </a:ext>
                </a:extLst>
              </a:tr>
              <a:tr h="172737">
                <a:tc>
                  <a:txBody>
                    <a:bodyPr/>
                    <a:lstStyle/>
                    <a:p>
                      <a:pPr algn="ctr" rtl="0" fontAlgn="ctr"/>
                      <a:r>
                        <a:rPr lang="en-US" sz="900" b="0" i="0" u="none" strike="noStrike">
                          <a:solidFill>
                            <a:srgbClr val="000000"/>
                          </a:solidFill>
                          <a:effectLst/>
                          <a:latin typeface="Calibri" panose="020F0502020204030204" pitchFamily="34" charset="0"/>
                        </a:rPr>
                        <a:t>FOX RIVER VALLEY PUBLIC LIBRARY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$60.85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$730.19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$669.34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33382474"/>
                  </a:ext>
                </a:extLst>
              </a:tr>
              <a:tr h="172737">
                <a:tc>
                  <a:txBody>
                    <a:bodyPr/>
                    <a:lstStyle/>
                    <a:p>
                      <a:pPr algn="ctr" rtl="0" fontAlgn="ctr"/>
                      <a:r>
                        <a:rPr lang="en-US" sz="900" b="0" i="0" u="none" strike="noStrike">
                          <a:solidFill>
                            <a:srgbClr val="000000"/>
                          </a:solidFill>
                          <a:effectLst/>
                          <a:latin typeface="Calibri" panose="020F0502020204030204" pitchFamily="34" charset="0"/>
                        </a:rPr>
                        <a:t>KANE FOREST PRESERVE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$48.39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$580.69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$532.30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546680"/>
                  </a:ext>
                </a:extLst>
              </a:tr>
              <a:tr h="172737">
                <a:tc>
                  <a:txBody>
                    <a:bodyPr/>
                    <a:lstStyle/>
                    <a:p>
                      <a:pPr algn="ctr" rtl="0" fontAlgn="ctr"/>
                      <a:r>
                        <a:rPr lang="en-US" sz="900" b="0" i="0" u="none" strike="noStrike">
                          <a:solidFill>
                            <a:srgbClr val="000000"/>
                          </a:solidFill>
                          <a:effectLst/>
                          <a:latin typeface="Calibri" panose="020F0502020204030204" pitchFamily="34" charset="0"/>
                        </a:rPr>
                        <a:t>RUTLAND TWP ROAD DIST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$19.15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$229.78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a:solidFill>
                            <a:srgbClr val="000000"/>
                          </a:solidFill>
                          <a:effectLst/>
                          <a:latin typeface="Calibri" panose="020F0502020204030204" pitchFamily="34" charset="0"/>
                        </a:rPr>
                        <a:t>$210.63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13620958"/>
                  </a:ext>
                </a:extLst>
              </a:tr>
              <a:tr h="181374">
                <a:tc>
                  <a:txBody>
                    <a:bodyPr/>
                    <a:lstStyle/>
                    <a:p>
                      <a:pPr algn="ctr" rtl="0" fontAlgn="ctr"/>
                      <a:r>
                        <a:rPr lang="en-US" sz="900" b="0" i="0" u="none" strike="noStrike">
                          <a:solidFill>
                            <a:srgbClr val="000000"/>
                          </a:solidFill>
                          <a:effectLst/>
                          <a:latin typeface="Calibri" panose="020F0502020204030204" pitchFamily="34" charset="0"/>
                        </a:rPr>
                        <a:t>RUTLAND TOWNSHIP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$11.57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$138.82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Calibri" panose="020F0502020204030204" pitchFamily="34" charset="0"/>
                        </a:rPr>
                        <a:t>$127.25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extLst>
                  <a:ext uri="{0D108BD9-81ED-4DB2-BD59-A6C34878D82A}">
                    <a16:rowId xmlns:a16="http://schemas.microsoft.com/office/drawing/2014/main" val="2217629838"/>
                  </a:ext>
                </a:extLst>
              </a:tr>
              <a:tr h="181374">
                <a:tc>
                  <a:txBody>
                    <a:bodyPr/>
                    <a:lstStyle/>
                    <a:p>
                      <a:pPr algn="ctr" rtl="0" fontAlgn="ctr"/>
                      <a:r>
                        <a:rPr lang="en-US" sz="90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a:solidFill>
                            <a:srgbClr val="000000"/>
                          </a:solidFill>
                          <a:effectLst/>
                          <a:latin typeface="Calibri" panose="020F0502020204030204" pitchFamily="34" charset="0"/>
                        </a:rPr>
                        <a:t>6.73%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a:solidFill>
                            <a:srgbClr val="000000"/>
                          </a:solidFill>
                          <a:effectLst/>
                          <a:latin typeface="Calibri" panose="020F0502020204030204" pitchFamily="34" charset="0"/>
                        </a:rPr>
                        <a:t>$2,526.46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a:solidFill>
                            <a:srgbClr val="000000"/>
                          </a:solidFill>
                          <a:effectLst/>
                          <a:latin typeface="Calibri" panose="020F0502020204030204" pitchFamily="34" charset="0"/>
                        </a:rPr>
                        <a:t>$30,316.10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a:solidFill>
                            <a:srgbClr val="000000"/>
                          </a:solidFill>
                          <a:effectLst/>
                          <a:latin typeface="Calibri" panose="020F0502020204030204" pitchFamily="34" charset="0"/>
                        </a:rPr>
                        <a:t>$27,789.64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8012"/>
                  </a:ext>
                </a:extLst>
              </a:tr>
            </a:tbl>
          </a:graphicData>
        </a:graphic>
      </p:graphicFrame>
    </p:spTree>
    <p:extLst>
      <p:ext uri="{BB962C8B-B14F-4D97-AF65-F5344CB8AC3E}">
        <p14:creationId xmlns:p14="http://schemas.microsoft.com/office/powerpoint/2010/main" val="229613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defTabSz="685800">
              <a:buClrTx/>
            </a:pPr>
            <a:fld id="{401CF334-2D5C-4859-84A6-CA7E6E43FAEB}" type="slidenum">
              <a:rPr lang="en-US" kern="1200">
                <a:solidFill>
                  <a:prstClr val="black"/>
                </a:solidFill>
                <a:latin typeface="Palatino Linotype" panose="02040502050505030304"/>
                <a:ea typeface="+mn-ea"/>
                <a:cs typeface="+mn-cs"/>
              </a:rPr>
              <a:pPr defTabSz="685800">
                <a:buClrTx/>
              </a:pPr>
              <a:t>14</a:t>
            </a:fld>
            <a:endParaRPr lang="en-US" kern="1200">
              <a:solidFill>
                <a:prstClr val="black"/>
              </a:solidFill>
              <a:latin typeface="Palatino Linotype" panose="02040502050505030304"/>
              <a:ea typeface="+mn-ea"/>
              <a:cs typeface="+mn-cs"/>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229600" cy="3706399"/>
          </a:xfrm>
        </p:spPr>
        <p:txBody>
          <a:bodyPr/>
          <a:lstStyle/>
          <a:p>
            <a:r>
              <a:rPr lang="en-US" dirty="0"/>
              <a:t>A </a:t>
            </a:r>
            <a:r>
              <a:rPr lang="en-US" b="1" dirty="0"/>
              <a:t>Stormwater Permit </a:t>
            </a:r>
            <a:r>
              <a:rPr lang="en-US" dirty="0"/>
              <a:t>will be applied for as part of the construction permit process. </a:t>
            </a:r>
            <a:r>
              <a:rPr lang="en-US" dirty="0">
                <a:ea typeface="Calibri" panose="020F0502020204030204" pitchFamily="34" charset="0"/>
              </a:rPr>
              <a:t>Final engineering will be reviewed with Kane County Water Resources to assure compliance with the Stormwater Ordinance prior to permit issuance.</a:t>
            </a:r>
          </a:p>
          <a:p>
            <a:r>
              <a:rPr lang="en-US" dirty="0">
                <a:ea typeface="Calibri" panose="020F0502020204030204" pitchFamily="34" charset="0"/>
              </a:rPr>
              <a:t>The project will provide a </a:t>
            </a:r>
            <a:r>
              <a:rPr lang="en-US" b="1" dirty="0">
                <a:ea typeface="Calibri" panose="020F0502020204030204" pitchFamily="34" charset="0"/>
              </a:rPr>
              <a:t>net benefit to the watershed</a:t>
            </a:r>
            <a:r>
              <a:rPr lang="en-US" dirty="0">
                <a:ea typeface="Calibri" panose="020F0502020204030204" pitchFamily="34" charset="0"/>
              </a:rPr>
              <a:t>.  There will be no adverse stormwater impact or expense to any neighbors or downstream waterways.</a:t>
            </a:r>
          </a:p>
          <a:p>
            <a:r>
              <a:rPr lang="en-US" dirty="0">
                <a:ea typeface="Calibri" panose="020F0502020204030204" pitchFamily="34" charset="0"/>
              </a:rPr>
              <a:t>Over 98% of the site will be </a:t>
            </a:r>
            <a:r>
              <a:rPr lang="en-US" dirty="0"/>
              <a:t>planted with pollinator mix, creating less runoff than row crops.</a:t>
            </a:r>
          </a:p>
          <a:p>
            <a:r>
              <a:rPr lang="en-US" dirty="0"/>
              <a:t>Overall runoff curve numbers (lower = less runoff)</a:t>
            </a:r>
          </a:p>
          <a:p>
            <a:pPr lvl="1"/>
            <a:r>
              <a:rPr lang="en-US" dirty="0"/>
              <a:t>Impervious – 98</a:t>
            </a:r>
          </a:p>
          <a:p>
            <a:pPr lvl="1"/>
            <a:r>
              <a:rPr lang="en-US" dirty="0"/>
              <a:t>Row Crops – 77</a:t>
            </a:r>
          </a:p>
          <a:p>
            <a:pPr lvl="1"/>
            <a:r>
              <a:rPr lang="en-US" dirty="0"/>
              <a:t>Pollinators – 71</a:t>
            </a:r>
          </a:p>
          <a:p>
            <a:pPr lvl="1"/>
            <a:r>
              <a:rPr lang="en-US" dirty="0"/>
              <a:t>Composite (0.54 x 98 + 45.92 x 71)/46.46 = 71.4 &lt; 77</a:t>
            </a:r>
          </a:p>
          <a:p>
            <a:pPr marL="0" lvl="1" indent="0">
              <a:buNone/>
            </a:pP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Drainage</a:t>
            </a:r>
          </a:p>
        </p:txBody>
      </p:sp>
    </p:spTree>
    <p:extLst>
      <p:ext uri="{BB962C8B-B14F-4D97-AF65-F5344CB8AC3E}">
        <p14:creationId xmlns:p14="http://schemas.microsoft.com/office/powerpoint/2010/main" val="175209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defTabSz="685800">
              <a:buClrTx/>
            </a:pPr>
            <a:fld id="{401CF334-2D5C-4859-84A6-CA7E6E43FAEB}" type="slidenum">
              <a:rPr lang="en-US" kern="1200">
                <a:solidFill>
                  <a:prstClr val="black"/>
                </a:solidFill>
                <a:latin typeface="Palatino Linotype" panose="02040502050505030304"/>
                <a:ea typeface="+mn-ea"/>
                <a:cs typeface="+mn-cs"/>
              </a:rPr>
              <a:pPr defTabSz="685800">
                <a:buClrTx/>
              </a:pPr>
              <a:t>15</a:t>
            </a:fld>
            <a:endParaRPr lang="en-US" kern="1200">
              <a:solidFill>
                <a:prstClr val="black"/>
              </a:solidFill>
              <a:latin typeface="Palatino Linotype" panose="02040502050505030304"/>
              <a:ea typeface="+mn-ea"/>
              <a:cs typeface="+mn-cs"/>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229600" cy="3706399"/>
          </a:xfrm>
        </p:spPr>
        <p:txBody>
          <a:bodyPr/>
          <a:lstStyle/>
          <a:p>
            <a:r>
              <a:rPr lang="en-US" b="1" dirty="0"/>
              <a:t>Stormwater Management </a:t>
            </a:r>
            <a:r>
              <a:rPr lang="en-US" dirty="0"/>
              <a:t>will be provided per the Kane County Stormwater Ordinance.  </a:t>
            </a:r>
          </a:p>
          <a:p>
            <a:r>
              <a:rPr lang="en-US" dirty="0"/>
              <a:t>Project is adding about </a:t>
            </a:r>
            <a:r>
              <a:rPr lang="en-US" b="1" dirty="0"/>
              <a:t>0.54 acres of new impervious surface </a:t>
            </a:r>
            <a:r>
              <a:rPr lang="en-US" dirty="0"/>
              <a:t>(access roads, turn arounds, equipment pads). Individual solar panels create disconnected impervious area that does not impact the runoff.</a:t>
            </a:r>
            <a:endParaRPr lang="en-US" b="1" dirty="0"/>
          </a:p>
          <a:p>
            <a:r>
              <a:rPr lang="en-US" b="1" dirty="0"/>
              <a:t>Stormwater Detention </a:t>
            </a:r>
            <a:r>
              <a:rPr lang="en-US" dirty="0"/>
              <a:t>is not required as the new impervious area is under the threshold</a:t>
            </a:r>
          </a:p>
          <a:p>
            <a:r>
              <a:rPr lang="en-US" b="1" dirty="0"/>
              <a:t>Stormwater Mitigation/BMP’s</a:t>
            </a:r>
            <a:r>
              <a:rPr lang="en-US" dirty="0"/>
              <a:t> will be provided per the Kane County Stormwater Management Ordinance to mitigate for this new impervious surface</a:t>
            </a:r>
          </a:p>
          <a:p>
            <a:pPr lvl="1"/>
            <a:r>
              <a:rPr lang="en-US" dirty="0"/>
              <a:t>“Leaky Berms” will be included in the final engineering to store and infiltrate runoff from the access roads</a:t>
            </a:r>
          </a:p>
          <a:p>
            <a:r>
              <a:rPr lang="en-US" dirty="0"/>
              <a:t>A </a:t>
            </a:r>
            <a:r>
              <a:rPr lang="en-US" b="1" dirty="0"/>
              <a:t>Watershed Benefit Measure </a:t>
            </a:r>
            <a:r>
              <a:rPr lang="en-US" dirty="0"/>
              <a:t>will be provided as an additional measure</a:t>
            </a:r>
          </a:p>
          <a:p>
            <a:pPr lvl="1"/>
            <a:r>
              <a:rPr lang="en-US" dirty="0"/>
              <a:t>Pollinator seed mix provides dual benefit of runoff reduction and meets state siting requirements</a:t>
            </a:r>
          </a:p>
          <a:p>
            <a:pPr lvl="1"/>
            <a:r>
              <a:rPr lang="en-US" dirty="0"/>
              <a:t>While not required, the nature of this project lends itself to watershed improvement</a:t>
            </a:r>
          </a:p>
          <a:p>
            <a:pPr marL="0" lvl="1" indent="0">
              <a:buNone/>
            </a:pP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Drainage</a:t>
            </a:r>
          </a:p>
        </p:txBody>
      </p:sp>
    </p:spTree>
    <p:extLst>
      <p:ext uri="{BB962C8B-B14F-4D97-AF65-F5344CB8AC3E}">
        <p14:creationId xmlns:p14="http://schemas.microsoft.com/office/powerpoint/2010/main" val="2389824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defTabSz="685800">
              <a:buClrTx/>
            </a:pPr>
            <a:fld id="{401CF334-2D5C-4859-84A6-CA7E6E43FAEB}" type="slidenum">
              <a:rPr lang="en-US" kern="1200">
                <a:solidFill>
                  <a:prstClr val="black"/>
                </a:solidFill>
                <a:latin typeface="Palatino Linotype" panose="02040502050505030304"/>
                <a:ea typeface="+mn-ea"/>
                <a:cs typeface="+mn-cs"/>
              </a:rPr>
              <a:pPr defTabSz="685800">
                <a:buClrTx/>
              </a:pPr>
              <a:t>16</a:t>
            </a:fld>
            <a:endParaRPr lang="en-US" kern="1200">
              <a:solidFill>
                <a:prstClr val="black"/>
              </a:solidFill>
              <a:latin typeface="Palatino Linotype" panose="02040502050505030304"/>
              <a:ea typeface="+mn-ea"/>
              <a:cs typeface="+mn-cs"/>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364212" cy="3706399"/>
          </a:xfrm>
        </p:spPr>
        <p:txBody>
          <a:bodyPr/>
          <a:lstStyle/>
          <a:p>
            <a:r>
              <a:rPr lang="en-US" dirty="0"/>
              <a:t>The site drains to the east, toward Tyler Creek.  There is no </a:t>
            </a:r>
            <a:r>
              <a:rPr lang="en-US" b="1" dirty="0"/>
              <a:t>offsite flow tributary </a:t>
            </a:r>
            <a:r>
              <a:rPr lang="en-US" dirty="0"/>
              <a:t>to the project.  </a:t>
            </a:r>
          </a:p>
          <a:p>
            <a:r>
              <a:rPr lang="en-US" dirty="0"/>
              <a:t>All existing </a:t>
            </a:r>
            <a:r>
              <a:rPr lang="en-US" b="1" dirty="0"/>
              <a:t>overland flood routes </a:t>
            </a:r>
            <a:r>
              <a:rPr lang="en-US" dirty="0"/>
              <a:t>will be maintained.</a:t>
            </a:r>
          </a:p>
          <a:p>
            <a:r>
              <a:rPr lang="en-US" b="1" dirty="0"/>
              <a:t>Soil Erosion and Sedimentation Control </a:t>
            </a:r>
            <a:r>
              <a:rPr lang="en-US" dirty="0"/>
              <a:t>measures will prevent silt from leaving the site</a:t>
            </a:r>
          </a:p>
          <a:p>
            <a:pPr lvl="1"/>
            <a:r>
              <a:rPr lang="en-US" dirty="0"/>
              <a:t>Silt fence, vegetative buffers and temporary seeding</a:t>
            </a:r>
          </a:p>
          <a:p>
            <a:r>
              <a:rPr lang="en-US" dirty="0"/>
              <a:t>A </a:t>
            </a:r>
            <a:r>
              <a:rPr lang="en-US" b="1" dirty="0"/>
              <a:t>drain tile survey</a:t>
            </a:r>
            <a:r>
              <a:rPr lang="en-US" dirty="0"/>
              <a:t> will be completed as part of the construction permit process; damaged tiles will be repaired/replaced as needed.</a:t>
            </a:r>
          </a:p>
          <a:p>
            <a:r>
              <a:rPr lang="en-US" b="1" dirty="0"/>
              <a:t>100-year Floodplain </a:t>
            </a:r>
            <a:r>
              <a:rPr lang="en-US" dirty="0"/>
              <a:t>has been identified at the southeast portion of the property.  The proposed improvements </a:t>
            </a:r>
            <a:r>
              <a:rPr lang="en-US" dirty="0">
                <a:ea typeface="Calibri" panose="020F0502020204030204" pitchFamily="34" charset="0"/>
              </a:rPr>
              <a:t>will not have any adverse affects on the floodplain</a:t>
            </a:r>
            <a:r>
              <a:rPr lang="en-US" dirty="0"/>
              <a:t> and there will be no fill within the floodplain boundary</a:t>
            </a:r>
          </a:p>
          <a:p>
            <a:r>
              <a:rPr lang="en-US" dirty="0">
                <a:ea typeface="Calibri" panose="020F0502020204030204" pitchFamily="34" charset="0"/>
              </a:rPr>
              <a:t>No </a:t>
            </a:r>
            <a:r>
              <a:rPr lang="en-US" b="1" dirty="0">
                <a:ea typeface="Calibri" panose="020F0502020204030204" pitchFamily="34" charset="0"/>
              </a:rPr>
              <a:t>Wetlands</a:t>
            </a:r>
            <a:r>
              <a:rPr lang="en-US" dirty="0">
                <a:ea typeface="Calibri" panose="020F0502020204030204" pitchFamily="34" charset="0"/>
              </a:rPr>
              <a:t> have been identified on the property.  There are known and mapped wetlands associated with the unnamed tributary of Tyler Creek to the west.  The proposed improvements will not have any adverse affects on any wetlands or wetland buffers</a:t>
            </a: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Overall Drainage</a:t>
            </a:r>
          </a:p>
        </p:txBody>
      </p:sp>
    </p:spTree>
    <p:extLst>
      <p:ext uri="{BB962C8B-B14F-4D97-AF65-F5344CB8AC3E}">
        <p14:creationId xmlns:p14="http://schemas.microsoft.com/office/powerpoint/2010/main" val="1159633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3006-3DBA-886B-C088-C93BD38E4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E8A61-CFC6-6365-947E-7E6F670F73EE}"/>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2268EE52-888A-3A89-7B84-D4AD67F60F05}"/>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 Kane County Zoning Ordinance, Chapter 25-4-8-2</a:t>
            </a:r>
          </a:p>
        </p:txBody>
      </p:sp>
      <p:pic>
        <p:nvPicPr>
          <p:cNvPr id="4" name="Picture 3" descr="A picture containing text&#10;&#10;Description automatically generated">
            <a:extLst>
              <a:ext uri="{FF2B5EF4-FFF2-40B4-BE49-F238E27FC236}">
                <a16:creationId xmlns:a16="http://schemas.microsoft.com/office/drawing/2014/main" id="{7A245A0E-5CC2-2D6B-5D05-C0058B6CDF93}"/>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706ADB95-9291-ACE2-118B-2CABD5F526A9}"/>
              </a:ext>
            </a:extLst>
          </p:cNvPr>
          <p:cNvSpPr txBox="1"/>
          <p:nvPr/>
        </p:nvSpPr>
        <p:spPr>
          <a:xfrm>
            <a:off x="523875" y="1214552"/>
            <a:ext cx="7410450" cy="38087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25-4-8-2-A</a:t>
            </a:r>
          </a:p>
          <a:p>
            <a:pPr lvl="3"/>
            <a:r>
              <a:rPr kumimoji="0" lang="en-US" sz="1050" i="1" u="none" strike="noStrike" kern="0" cap="none" spc="0" normalizeH="0" baseline="0" noProof="0" dirty="0">
                <a:ln>
                  <a:noFill/>
                </a:ln>
                <a:solidFill>
                  <a:srgbClr val="2D4264"/>
                </a:solidFill>
                <a:effectLst/>
                <a:uLnTx/>
                <a:uFillTx/>
                <a:latin typeface="Advent Pro" panose="020B0604020202020204" charset="0"/>
                <a:cs typeface="Arial"/>
                <a:sym typeface="Arial"/>
              </a:rPr>
              <a:t>That the establishment, maintenance or operation of the special use will not be unreasonably detrimental to, or endanger the public health, safety, morals, comfort or general welfare.</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25-4-8-2-B</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special use will not be injurious to the use and enjoyment of other property in the immediate vicinity for the purposes already permitted, nor substantially diminish and impair property values within the neighborhood.</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25-4-8-2-C</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establishment of the special use will not impede the normal and orderly development and improvement of surrounding property for uses permitted in the district.</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1" i="1" dirty="0">
              <a:solidFill>
                <a:srgbClr val="2B4162"/>
              </a:solidFill>
              <a:latin typeface="Advent Pro"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D4264"/>
                </a:solidFill>
                <a:effectLst/>
                <a:uLnTx/>
                <a:uFillTx/>
                <a:latin typeface="Advent Pro" panose="020B0604020202020204" charset="0"/>
                <a:cs typeface="Arial"/>
                <a:sym typeface="Arial"/>
              </a:rPr>
              <a:t>That </a:t>
            </a: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adequate utility, access roads, drainage and/or other necessary facilities have been or are being provided.</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25-4-8-2-E</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adequate measures have been or will be taken to provide ingress and egress so designed as to minimize traffic congestion in the public streets and roads.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25-4-8-2-F</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special use shall in all other respects conform to the applicable regulations of the district in which it is located, except as such regulations may in each instance be modified by the county board pursuant to the recommendations of the zoning board of appeals.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1" u="none" strike="noStrike" kern="0" cap="none" spc="0" normalizeH="0" baseline="0" noProof="0" dirty="0">
              <a:ln>
                <a:noFill/>
              </a:ln>
              <a:solidFill>
                <a:srgbClr val="2B4162"/>
              </a:solidFill>
              <a:effectLst/>
              <a:uLnTx/>
              <a:uFillTx/>
              <a:latin typeface="Advent Pro" panose="020B0604020202020204"/>
              <a:cs typeface="Arial"/>
              <a:sym typeface="Arial"/>
            </a:endParaRPr>
          </a:p>
        </p:txBody>
      </p:sp>
    </p:spTree>
    <p:extLst>
      <p:ext uri="{BB962C8B-B14F-4D97-AF65-F5344CB8AC3E}">
        <p14:creationId xmlns:p14="http://schemas.microsoft.com/office/powerpoint/2010/main" val="3182756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853B35-2C60-CC81-9732-7C1C372EDAA9}"/>
              </a:ext>
            </a:extLst>
          </p:cNvPr>
          <p:cNvSpPr>
            <a:spLocks noGrp="1"/>
          </p:cNvSpPr>
          <p:nvPr>
            <p:ph type="title"/>
          </p:nvPr>
        </p:nvSpPr>
        <p:spPr>
          <a:xfrm>
            <a:off x="445050" y="3718964"/>
            <a:ext cx="8520600" cy="572700"/>
          </a:xfrm>
        </p:spPr>
        <p:txBody>
          <a:bodyPr/>
          <a:lstStyle/>
          <a:p>
            <a:pPr algn="ctr"/>
            <a:r>
              <a:rPr lang="en-US" i="1" dirty="0">
                <a:solidFill>
                  <a:srgbClr val="2D4264"/>
                </a:solidFill>
                <a:latin typeface="Sitka Banner" panose="02000505000000020004" pitchFamily="2" charset="0"/>
              </a:rPr>
              <a:t>Invest in a future worth living</a:t>
            </a:r>
          </a:p>
        </p:txBody>
      </p:sp>
      <p:pic>
        <p:nvPicPr>
          <p:cNvPr id="7" name="Picture 6">
            <a:extLst>
              <a:ext uri="{FF2B5EF4-FFF2-40B4-BE49-F238E27FC236}">
                <a16:creationId xmlns:a16="http://schemas.microsoft.com/office/drawing/2014/main" id="{4F40A94C-8B29-93EC-1E5D-FD8AFA1601B2}"/>
              </a:ext>
            </a:extLst>
          </p:cNvPr>
          <p:cNvPicPr>
            <a:picLocks noChangeAspect="1"/>
          </p:cNvPicPr>
          <p:nvPr/>
        </p:nvPicPr>
        <p:blipFill>
          <a:blip r:embed="rId2"/>
          <a:stretch>
            <a:fillRect/>
          </a:stretch>
        </p:blipFill>
        <p:spPr>
          <a:xfrm>
            <a:off x="3248403" y="3177302"/>
            <a:ext cx="2913894" cy="42367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166B743-646F-586E-7E2E-85DE40356F20}"/>
              </a:ext>
            </a:extLst>
          </p:cNvPr>
          <p:cNvPicPr>
            <a:picLocks noChangeAspect="1"/>
          </p:cNvPicPr>
          <p:nvPr/>
        </p:nvPicPr>
        <p:blipFill rotWithShape="1">
          <a:blip r:embed="rId3"/>
          <a:srcRect r="54088"/>
          <a:stretch/>
        </p:blipFill>
        <p:spPr>
          <a:xfrm>
            <a:off x="3718035" y="1447193"/>
            <a:ext cx="1881187" cy="1556310"/>
          </a:xfrm>
          <a:prstGeom prst="rect">
            <a:avLst/>
          </a:prstGeom>
        </p:spPr>
      </p:pic>
    </p:spTree>
    <p:extLst>
      <p:ext uri="{BB962C8B-B14F-4D97-AF65-F5344CB8AC3E}">
        <p14:creationId xmlns:p14="http://schemas.microsoft.com/office/powerpoint/2010/main" val="259823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214552"/>
            <a:ext cx="7410450" cy="3224985"/>
          </a:xfrm>
          <a:prstGeom prst="rect">
            <a:avLst/>
          </a:prstGeom>
          <a:noFill/>
        </p:spPr>
        <p:txBody>
          <a:bodyPr wrap="square" rtlCol="0">
            <a:spAutoFit/>
          </a:bodyPr>
          <a:lstStyle/>
          <a:p>
            <a:r>
              <a:rPr lang="en-US" sz="1100" b="1" dirty="0">
                <a:solidFill>
                  <a:srgbClr val="2D4264"/>
                </a:solidFill>
                <a:latin typeface="Advent Pro" panose="020B0604020202020204" charset="0"/>
              </a:rPr>
              <a:t>Setbacks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setbacks meet County ordinance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Residential setback meets County UDO requirements.</a:t>
            </a:r>
          </a:p>
          <a:p>
            <a:pPr lvl="8"/>
            <a:r>
              <a:rPr lang="en-US" sz="1100" b="1" dirty="0">
                <a:solidFill>
                  <a:srgbClr val="2D4264"/>
                </a:solidFill>
                <a:latin typeface="Advent Pro" panose="020B0604020202020204" charset="0"/>
              </a:rPr>
              <a:t>Vegetation Screening</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screening meets County UDO requirements.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Landscape Plan is provided.</a:t>
            </a:r>
          </a:p>
          <a:p>
            <a:pPr lvl="8"/>
            <a:r>
              <a:rPr lang="en-US" sz="1100" b="1" dirty="0">
                <a:solidFill>
                  <a:srgbClr val="2D4264"/>
                </a:solidFill>
                <a:latin typeface="Advent Pro" panose="020B0604020202020204" charset="0"/>
              </a:rPr>
              <a:t>Pollinator Friendly Habitat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Soils beneath the solar array and buffer area will be seeded with a native pollinator friendly seed mix that comply with the </a:t>
            </a:r>
            <a:r>
              <a:rPr lang="en-US" sz="1000" b="1" dirty="0">
                <a:solidFill>
                  <a:srgbClr val="2D4264"/>
                </a:solidFill>
                <a:latin typeface="Advent Pro" panose="020B0604020202020204" charset="0"/>
              </a:rPr>
              <a:t>Illinois Pollinator-Friendly Solar Site Act (525 ILCS 55/).</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With soils undisturbed beneath the site’s equipment, improved soil health and reduced erosion benefits fallow soil.</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Pollinator-friendly habitats help bees, butterfly, and other insects pollinate plants we rely on for food and other materials.</a:t>
            </a:r>
          </a:p>
          <a:p>
            <a:pPr lvl="8"/>
            <a:r>
              <a:rPr lang="en-US" sz="1100" b="1" dirty="0">
                <a:solidFill>
                  <a:srgbClr val="2D4264"/>
                </a:solidFill>
                <a:latin typeface="Advent Pro" panose="020B0604020202020204" charset="0"/>
              </a:rPr>
              <a:t>Drain tile impacts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Commence a </a:t>
            </a:r>
            <a:r>
              <a:rPr lang="en-US" sz="1000" u="sng" dirty="0">
                <a:solidFill>
                  <a:srgbClr val="2D4264"/>
                </a:solidFill>
                <a:latin typeface="Advent Pro" panose="020B0604020202020204" charset="0"/>
              </a:rPr>
              <a:t>drain tile survey</a:t>
            </a:r>
            <a:r>
              <a:rPr lang="en-US" sz="1000" dirty="0">
                <a:solidFill>
                  <a:srgbClr val="2D4264"/>
                </a:solidFill>
                <a:latin typeface="Advent Pro" panose="020B0604020202020204" charset="0"/>
              </a:rPr>
              <a:t> immediately upon final approval, but prior to construction; a </a:t>
            </a:r>
            <a:r>
              <a:rPr lang="en-US" sz="1000" u="sng" dirty="0">
                <a:solidFill>
                  <a:srgbClr val="2D4264"/>
                </a:solidFill>
                <a:latin typeface="Advent Pro" panose="020B0604020202020204" charset="0"/>
              </a:rPr>
              <a:t>drain tile mitigation plan</a:t>
            </a:r>
            <a:r>
              <a:rPr lang="en-US" sz="1000" dirty="0">
                <a:solidFill>
                  <a:srgbClr val="2D4264"/>
                </a:solidFill>
                <a:latin typeface="Advent Pro" panose="020B0604020202020204" charset="0"/>
              </a:rPr>
              <a:t> has been prepared.</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 signed </a:t>
            </a:r>
            <a:r>
              <a:rPr lang="en-US" sz="1000" b="1" dirty="0">
                <a:solidFill>
                  <a:srgbClr val="2D4264"/>
                </a:solidFill>
                <a:latin typeface="Advent Pro" panose="020B0604020202020204" charset="0"/>
              </a:rPr>
              <a:t>Agricultural Impact Mitigation Agreement (AIMA) </a:t>
            </a:r>
            <a:r>
              <a:rPr lang="en-US" sz="1000" dirty="0">
                <a:solidFill>
                  <a:srgbClr val="2D4264"/>
                </a:solidFill>
                <a:latin typeface="Advent Pro" panose="020B0604020202020204" charset="0"/>
              </a:rPr>
              <a:t>has been executed with the </a:t>
            </a:r>
            <a:r>
              <a:rPr lang="en-US" sz="1000" b="1" dirty="0">
                <a:solidFill>
                  <a:srgbClr val="2D4264"/>
                </a:solidFill>
                <a:latin typeface="Advent Pro" panose="020B0604020202020204" charset="0"/>
              </a:rPr>
              <a:t>Illinois Department of Agriculture (IDOA).</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AIMA requires us to maintain surrounding area subsurface drainage/drain tiles; promoting soil health through improved drainage.</a:t>
            </a:r>
          </a:p>
          <a:p>
            <a:r>
              <a:rPr lang="en-US" sz="1100" b="1" dirty="0">
                <a:solidFill>
                  <a:srgbClr val="2D4264"/>
                </a:solidFill>
                <a:latin typeface="Advent Pro" panose="020B0604020202020204" charset="0"/>
              </a:rPr>
              <a:t>Storm Water Management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Site plan will fully comply with County’s </a:t>
            </a:r>
            <a:r>
              <a:rPr lang="en-US" sz="1000" b="1" dirty="0">
                <a:solidFill>
                  <a:srgbClr val="2D4264"/>
                </a:solidFill>
                <a:latin typeface="Advent Pro" panose="020B0604020202020204" charset="0"/>
              </a:rPr>
              <a:t>Stormwater Management Ordinance</a:t>
            </a:r>
            <a:r>
              <a:rPr lang="en-US" sz="1000" dirty="0">
                <a:solidFill>
                  <a:srgbClr val="2D4264"/>
                </a:solidFill>
                <a:latin typeface="Advent Pro" panose="020B0604020202020204" charset="0"/>
              </a:rPr>
              <a:t>.</a:t>
            </a:r>
          </a:p>
          <a:p>
            <a:pPr marL="457200" lvl="8" indent="-298450">
              <a:lnSpc>
                <a:spcPct val="115000"/>
              </a:lnSpc>
              <a:buClr>
                <a:srgbClr val="434343"/>
              </a:buClr>
              <a:buSzPts val="1100"/>
              <a:buFont typeface="Wingdings" panose="05000000000000000000" pitchFamily="2" charset="2"/>
              <a:buChar char="q"/>
              <a:defRPr/>
            </a:pPr>
            <a:r>
              <a:rPr lang="en-US" sz="1000" b="1" dirty="0">
                <a:solidFill>
                  <a:srgbClr val="2D4264"/>
                </a:solidFill>
                <a:latin typeface="Advent Pro" panose="020B0604020202020204" charset="0"/>
              </a:rPr>
              <a:t>Stormwater Management Permit </a:t>
            </a:r>
            <a:r>
              <a:rPr lang="en-US" sz="1000" dirty="0">
                <a:solidFill>
                  <a:srgbClr val="2D4264"/>
                </a:solidFill>
                <a:latin typeface="Advent Pro" panose="020B0604020202020204" charset="0"/>
              </a:rPr>
              <a:t>required prior to the issuance of construction permits.</a:t>
            </a:r>
          </a:p>
        </p:txBody>
      </p:sp>
    </p:spTree>
    <p:extLst>
      <p:ext uri="{BB962C8B-B14F-4D97-AF65-F5344CB8AC3E}">
        <p14:creationId xmlns:p14="http://schemas.microsoft.com/office/powerpoint/2010/main" val="1544345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AE9"/>
        </a:solidFill>
        <a:effectLst/>
      </p:bgPr>
    </p:bg>
    <p:spTree>
      <p:nvGrpSpPr>
        <p:cNvPr id="1" name="Shape 1385"/>
        <p:cNvGrpSpPr/>
        <p:nvPr/>
      </p:nvGrpSpPr>
      <p:grpSpPr>
        <a:xfrm>
          <a:off x="0" y="0"/>
          <a:ext cx="0" cy="0"/>
          <a:chOff x="0" y="0"/>
          <a:chExt cx="0" cy="0"/>
        </a:xfrm>
      </p:grpSpPr>
      <p:sp>
        <p:nvSpPr>
          <p:cNvPr id="2" name="Rectangle 1">
            <a:extLst>
              <a:ext uri="{FF2B5EF4-FFF2-40B4-BE49-F238E27FC236}">
                <a16:creationId xmlns:a16="http://schemas.microsoft.com/office/drawing/2014/main" id="{0CB50618-8A48-94C7-AB7E-51655841DA7E}"/>
              </a:ext>
            </a:extLst>
          </p:cNvPr>
          <p:cNvSpPr/>
          <p:nvPr/>
        </p:nvSpPr>
        <p:spPr>
          <a:xfrm>
            <a:off x="375645" y="2675656"/>
            <a:ext cx="2135248" cy="1166083"/>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Google Shape;1387;p44"/>
          <p:cNvSpPr/>
          <p:nvPr/>
        </p:nvSpPr>
        <p:spPr>
          <a:xfrm>
            <a:off x="3805761" y="1485035"/>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58"/>
                  <a:pt x="143652" y="9533"/>
                </a:cubicBezTo>
                <a:cubicBezTo>
                  <a:pt x="143652" y="4276"/>
                  <a:pt x="139345" y="1"/>
                  <a:pt x="134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44"/>
          <p:cNvSpPr/>
          <p:nvPr/>
        </p:nvSpPr>
        <p:spPr>
          <a:xfrm>
            <a:off x="3805761" y="1483989"/>
            <a:ext cx="622934" cy="623979"/>
          </a:xfrm>
          <a:custGeom>
            <a:avLst/>
            <a:gdLst/>
            <a:ahLst/>
            <a:cxnLst/>
            <a:rect l="l" t="t" r="r" b="b"/>
            <a:pathLst>
              <a:path w="19066" h="19098" extrusionOk="0">
                <a:moveTo>
                  <a:pt x="9533" y="1"/>
                </a:moveTo>
                <a:cubicBezTo>
                  <a:pt x="4276" y="1"/>
                  <a:pt x="1" y="4276"/>
                  <a:pt x="1" y="9565"/>
                </a:cubicBezTo>
                <a:cubicBezTo>
                  <a:pt x="1" y="14822"/>
                  <a:pt x="4276" y="19097"/>
                  <a:pt x="9533" y="19097"/>
                </a:cubicBezTo>
                <a:cubicBezTo>
                  <a:pt x="14790" y="19097"/>
                  <a:pt x="19065" y="14822"/>
                  <a:pt x="19065" y="9565"/>
                </a:cubicBezTo>
                <a:cubicBezTo>
                  <a:pt x="19065" y="4276"/>
                  <a:pt x="14790" y="1"/>
                  <a:pt x="9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dirty="0">
                <a:ln>
                  <a:noFill/>
                </a:ln>
                <a:solidFill>
                  <a:srgbClr val="FFFFFF"/>
                </a:solidFill>
                <a:effectLst/>
                <a:uLnTx/>
                <a:uFillTx/>
                <a:latin typeface="Fira Sans"/>
                <a:ea typeface="Fira Sans"/>
                <a:cs typeface="Fira Sans"/>
                <a:sym typeface="Fira Sans"/>
              </a:rPr>
              <a:t>1</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89" name="Google Shape;1389;p44"/>
          <p:cNvSpPr/>
          <p:nvPr/>
        </p:nvSpPr>
        <p:spPr>
          <a:xfrm>
            <a:off x="3794391" y="1472619"/>
            <a:ext cx="645674" cy="646719"/>
          </a:xfrm>
          <a:custGeom>
            <a:avLst/>
            <a:gdLst/>
            <a:ahLst/>
            <a:cxnLst/>
            <a:rect l="l" t="t" r="r" b="b"/>
            <a:pathLst>
              <a:path w="19762" h="19794" extrusionOk="0">
                <a:moveTo>
                  <a:pt x="9881" y="697"/>
                </a:moveTo>
                <a:cubicBezTo>
                  <a:pt x="14948" y="697"/>
                  <a:pt x="19065" y="4846"/>
                  <a:pt x="19065" y="9913"/>
                </a:cubicBezTo>
                <a:cubicBezTo>
                  <a:pt x="19065" y="14980"/>
                  <a:pt x="14948" y="19097"/>
                  <a:pt x="9881" y="19097"/>
                </a:cubicBezTo>
                <a:cubicBezTo>
                  <a:pt x="4814" y="19097"/>
                  <a:pt x="697" y="14980"/>
                  <a:pt x="697" y="9913"/>
                </a:cubicBezTo>
                <a:cubicBezTo>
                  <a:pt x="697" y="4846"/>
                  <a:pt x="4814" y="697"/>
                  <a:pt x="9881" y="697"/>
                </a:cubicBezTo>
                <a:close/>
                <a:moveTo>
                  <a:pt x="9881" y="1"/>
                </a:moveTo>
                <a:cubicBezTo>
                  <a:pt x="7252" y="1"/>
                  <a:pt x="4751" y="1046"/>
                  <a:pt x="2882" y="2914"/>
                </a:cubicBezTo>
                <a:cubicBezTo>
                  <a:pt x="1014" y="4783"/>
                  <a:pt x="0" y="7253"/>
                  <a:pt x="0" y="9913"/>
                </a:cubicBezTo>
                <a:cubicBezTo>
                  <a:pt x="0" y="12541"/>
                  <a:pt x="1014" y="15043"/>
                  <a:pt x="2882" y="16912"/>
                </a:cubicBezTo>
                <a:cubicBezTo>
                  <a:pt x="4751" y="18780"/>
                  <a:pt x="7252" y="19794"/>
                  <a:pt x="9881" y="19794"/>
                </a:cubicBezTo>
                <a:cubicBezTo>
                  <a:pt x="12541" y="19794"/>
                  <a:pt x="15011" y="18780"/>
                  <a:pt x="16880" y="16912"/>
                </a:cubicBezTo>
                <a:cubicBezTo>
                  <a:pt x="18748" y="15043"/>
                  <a:pt x="19762" y="12541"/>
                  <a:pt x="19762" y="9913"/>
                </a:cubicBezTo>
                <a:cubicBezTo>
                  <a:pt x="19762" y="7253"/>
                  <a:pt x="18748" y="4783"/>
                  <a:pt x="16880" y="2914"/>
                </a:cubicBezTo>
                <a:cubicBezTo>
                  <a:pt x="15011" y="1046"/>
                  <a:pt x="12541" y="1"/>
                  <a:pt x="98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44"/>
          <p:cNvSpPr/>
          <p:nvPr/>
        </p:nvSpPr>
        <p:spPr>
          <a:xfrm>
            <a:off x="3805761" y="2275546"/>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58"/>
                  <a:pt x="143652" y="9533"/>
                </a:cubicBezTo>
                <a:cubicBezTo>
                  <a:pt x="143652" y="4276"/>
                  <a:pt x="139345" y="1"/>
                  <a:pt x="134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44"/>
          <p:cNvSpPr/>
          <p:nvPr/>
        </p:nvSpPr>
        <p:spPr>
          <a:xfrm>
            <a:off x="3805761" y="2275546"/>
            <a:ext cx="622934" cy="622934"/>
          </a:xfrm>
          <a:custGeom>
            <a:avLst/>
            <a:gdLst/>
            <a:ahLst/>
            <a:cxnLst/>
            <a:rect l="l" t="t" r="r" b="b"/>
            <a:pathLst>
              <a:path w="19066" h="19066" extrusionOk="0">
                <a:moveTo>
                  <a:pt x="9533" y="1"/>
                </a:moveTo>
                <a:cubicBezTo>
                  <a:pt x="4276" y="1"/>
                  <a:pt x="1" y="4244"/>
                  <a:pt x="1" y="9533"/>
                </a:cubicBezTo>
                <a:cubicBezTo>
                  <a:pt x="1" y="14790"/>
                  <a:pt x="4276" y="19065"/>
                  <a:pt x="9533" y="19065"/>
                </a:cubicBezTo>
                <a:cubicBezTo>
                  <a:pt x="14790" y="19065"/>
                  <a:pt x="19065" y="14790"/>
                  <a:pt x="19065" y="9533"/>
                </a:cubicBezTo>
                <a:cubicBezTo>
                  <a:pt x="19065" y="4244"/>
                  <a:pt x="14790" y="1"/>
                  <a:pt x="95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2</a:t>
            </a:r>
            <a:endParaRPr kumimoji="0" sz="25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1392" name="Google Shape;1392;p44"/>
          <p:cNvSpPr/>
          <p:nvPr/>
        </p:nvSpPr>
        <p:spPr>
          <a:xfrm>
            <a:off x="3794391" y="2263130"/>
            <a:ext cx="645674" cy="646719"/>
          </a:xfrm>
          <a:custGeom>
            <a:avLst/>
            <a:gdLst/>
            <a:ahLst/>
            <a:cxnLst/>
            <a:rect l="l" t="t" r="r" b="b"/>
            <a:pathLst>
              <a:path w="19762" h="19794" extrusionOk="0">
                <a:moveTo>
                  <a:pt x="9881" y="697"/>
                </a:moveTo>
                <a:cubicBezTo>
                  <a:pt x="14948" y="697"/>
                  <a:pt x="19065" y="4846"/>
                  <a:pt x="19065" y="9913"/>
                </a:cubicBezTo>
                <a:cubicBezTo>
                  <a:pt x="19065" y="14980"/>
                  <a:pt x="14948" y="19097"/>
                  <a:pt x="9881" y="19097"/>
                </a:cubicBezTo>
                <a:cubicBezTo>
                  <a:pt x="4814" y="19097"/>
                  <a:pt x="697" y="14980"/>
                  <a:pt x="697" y="9913"/>
                </a:cubicBezTo>
                <a:cubicBezTo>
                  <a:pt x="697" y="4846"/>
                  <a:pt x="4814" y="697"/>
                  <a:pt x="9881" y="697"/>
                </a:cubicBezTo>
                <a:close/>
                <a:moveTo>
                  <a:pt x="9881" y="1"/>
                </a:moveTo>
                <a:cubicBezTo>
                  <a:pt x="7252" y="1"/>
                  <a:pt x="4751" y="1046"/>
                  <a:pt x="2882" y="2914"/>
                </a:cubicBezTo>
                <a:cubicBezTo>
                  <a:pt x="1014" y="4783"/>
                  <a:pt x="0" y="7253"/>
                  <a:pt x="0" y="9913"/>
                </a:cubicBezTo>
                <a:cubicBezTo>
                  <a:pt x="0" y="12541"/>
                  <a:pt x="1014" y="15043"/>
                  <a:pt x="2882" y="16912"/>
                </a:cubicBezTo>
                <a:cubicBezTo>
                  <a:pt x="4751" y="18780"/>
                  <a:pt x="7252" y="19794"/>
                  <a:pt x="9881" y="19794"/>
                </a:cubicBezTo>
                <a:cubicBezTo>
                  <a:pt x="12541" y="19794"/>
                  <a:pt x="15011" y="18780"/>
                  <a:pt x="16880" y="16912"/>
                </a:cubicBezTo>
                <a:cubicBezTo>
                  <a:pt x="18748" y="15043"/>
                  <a:pt x="19762" y="12541"/>
                  <a:pt x="19762" y="9913"/>
                </a:cubicBezTo>
                <a:cubicBezTo>
                  <a:pt x="19762" y="7253"/>
                  <a:pt x="18748" y="4783"/>
                  <a:pt x="16880" y="2914"/>
                </a:cubicBezTo>
                <a:cubicBezTo>
                  <a:pt x="15011" y="1046"/>
                  <a:pt x="12541" y="1"/>
                  <a:pt x="98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44"/>
          <p:cNvSpPr/>
          <p:nvPr/>
        </p:nvSpPr>
        <p:spPr>
          <a:xfrm>
            <a:off x="3805761" y="3066057"/>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90"/>
                  <a:pt x="143652" y="9533"/>
                </a:cubicBezTo>
                <a:cubicBezTo>
                  <a:pt x="143652" y="4276"/>
                  <a:pt x="139345" y="1"/>
                  <a:pt x="1341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4" name="Google Shape;1394;p44"/>
          <p:cNvSpPr/>
          <p:nvPr/>
        </p:nvSpPr>
        <p:spPr>
          <a:xfrm>
            <a:off x="3805761" y="3065012"/>
            <a:ext cx="622934" cy="623979"/>
          </a:xfrm>
          <a:custGeom>
            <a:avLst/>
            <a:gdLst/>
            <a:ahLst/>
            <a:cxnLst/>
            <a:rect l="l" t="t" r="r" b="b"/>
            <a:pathLst>
              <a:path w="19066" h="19098" extrusionOk="0">
                <a:moveTo>
                  <a:pt x="9533" y="1"/>
                </a:moveTo>
                <a:cubicBezTo>
                  <a:pt x="4276" y="1"/>
                  <a:pt x="1" y="4276"/>
                  <a:pt x="1" y="9565"/>
                </a:cubicBezTo>
                <a:cubicBezTo>
                  <a:pt x="1" y="14822"/>
                  <a:pt x="4276" y="19097"/>
                  <a:pt x="9533" y="19097"/>
                </a:cubicBezTo>
                <a:cubicBezTo>
                  <a:pt x="14790" y="19097"/>
                  <a:pt x="19065" y="14822"/>
                  <a:pt x="19065" y="9565"/>
                </a:cubicBezTo>
                <a:cubicBezTo>
                  <a:pt x="19065" y="4276"/>
                  <a:pt x="14790" y="1"/>
                  <a:pt x="95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3</a:t>
            </a:r>
            <a:endParaRPr kumimoji="0" sz="25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1395" name="Google Shape;1395;p44"/>
          <p:cNvSpPr/>
          <p:nvPr/>
        </p:nvSpPr>
        <p:spPr>
          <a:xfrm>
            <a:off x="3794391" y="3054687"/>
            <a:ext cx="645674" cy="645674"/>
          </a:xfrm>
          <a:custGeom>
            <a:avLst/>
            <a:gdLst/>
            <a:ahLst/>
            <a:cxnLst/>
            <a:rect l="l" t="t" r="r" b="b"/>
            <a:pathLst>
              <a:path w="19762" h="19762" extrusionOk="0">
                <a:moveTo>
                  <a:pt x="9881" y="697"/>
                </a:moveTo>
                <a:cubicBezTo>
                  <a:pt x="14948" y="697"/>
                  <a:pt x="19065" y="4814"/>
                  <a:pt x="19065" y="9881"/>
                </a:cubicBezTo>
                <a:cubicBezTo>
                  <a:pt x="19065" y="14948"/>
                  <a:pt x="14948" y="19065"/>
                  <a:pt x="9881" y="19065"/>
                </a:cubicBezTo>
                <a:cubicBezTo>
                  <a:pt x="4814" y="19065"/>
                  <a:pt x="697" y="14948"/>
                  <a:pt x="697" y="9881"/>
                </a:cubicBezTo>
                <a:cubicBezTo>
                  <a:pt x="697" y="4814"/>
                  <a:pt x="4814" y="697"/>
                  <a:pt x="9881" y="697"/>
                </a:cubicBezTo>
                <a:close/>
                <a:moveTo>
                  <a:pt x="9881" y="0"/>
                </a:moveTo>
                <a:cubicBezTo>
                  <a:pt x="7252" y="0"/>
                  <a:pt x="4751" y="1014"/>
                  <a:pt x="2882" y="2882"/>
                </a:cubicBezTo>
                <a:cubicBezTo>
                  <a:pt x="1014" y="4751"/>
                  <a:pt x="0" y="7221"/>
                  <a:pt x="0" y="9881"/>
                </a:cubicBezTo>
                <a:cubicBezTo>
                  <a:pt x="0" y="12510"/>
                  <a:pt x="1014" y="15011"/>
                  <a:pt x="2882" y="16880"/>
                </a:cubicBezTo>
                <a:cubicBezTo>
                  <a:pt x="4751" y="18748"/>
                  <a:pt x="7252" y="19762"/>
                  <a:pt x="9881" y="19762"/>
                </a:cubicBezTo>
                <a:cubicBezTo>
                  <a:pt x="12541" y="19762"/>
                  <a:pt x="15011" y="18748"/>
                  <a:pt x="16880" y="16880"/>
                </a:cubicBezTo>
                <a:cubicBezTo>
                  <a:pt x="18748" y="15011"/>
                  <a:pt x="19762" y="12510"/>
                  <a:pt x="19762" y="9881"/>
                </a:cubicBezTo>
                <a:cubicBezTo>
                  <a:pt x="19762" y="7221"/>
                  <a:pt x="18748" y="4751"/>
                  <a:pt x="16880" y="2882"/>
                </a:cubicBezTo>
                <a:cubicBezTo>
                  <a:pt x="15011" y="1014"/>
                  <a:pt x="12541" y="0"/>
                  <a:pt x="9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44"/>
          <p:cNvSpPr/>
          <p:nvPr/>
        </p:nvSpPr>
        <p:spPr>
          <a:xfrm>
            <a:off x="3805761" y="3856568"/>
            <a:ext cx="4693470" cy="622934"/>
          </a:xfrm>
          <a:custGeom>
            <a:avLst/>
            <a:gdLst/>
            <a:ahLst/>
            <a:cxnLst/>
            <a:rect l="l" t="t" r="r" b="b"/>
            <a:pathLst>
              <a:path w="143652" h="19066" extrusionOk="0">
                <a:moveTo>
                  <a:pt x="9533" y="1"/>
                </a:moveTo>
                <a:cubicBezTo>
                  <a:pt x="4276" y="1"/>
                  <a:pt x="1" y="4308"/>
                  <a:pt x="1" y="9533"/>
                </a:cubicBezTo>
                <a:cubicBezTo>
                  <a:pt x="1" y="14790"/>
                  <a:pt x="4276" y="19065"/>
                  <a:pt x="9533" y="19065"/>
                </a:cubicBezTo>
                <a:lnTo>
                  <a:pt x="134119" y="19065"/>
                </a:lnTo>
                <a:cubicBezTo>
                  <a:pt x="139345" y="19065"/>
                  <a:pt x="143652" y="14790"/>
                  <a:pt x="143652" y="9533"/>
                </a:cubicBezTo>
                <a:cubicBezTo>
                  <a:pt x="143652" y="4308"/>
                  <a:pt x="139345" y="1"/>
                  <a:pt x="1341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44"/>
          <p:cNvSpPr/>
          <p:nvPr/>
        </p:nvSpPr>
        <p:spPr>
          <a:xfrm>
            <a:off x="3805761" y="3856568"/>
            <a:ext cx="622934" cy="622934"/>
          </a:xfrm>
          <a:custGeom>
            <a:avLst/>
            <a:gdLst/>
            <a:ahLst/>
            <a:cxnLst/>
            <a:rect l="l" t="t" r="r" b="b"/>
            <a:pathLst>
              <a:path w="19066" h="19066" extrusionOk="0">
                <a:moveTo>
                  <a:pt x="9533" y="1"/>
                </a:moveTo>
                <a:cubicBezTo>
                  <a:pt x="4276" y="1"/>
                  <a:pt x="1" y="4276"/>
                  <a:pt x="1" y="9533"/>
                </a:cubicBezTo>
                <a:cubicBezTo>
                  <a:pt x="1" y="14790"/>
                  <a:pt x="4276" y="19065"/>
                  <a:pt x="9533" y="19065"/>
                </a:cubicBezTo>
                <a:cubicBezTo>
                  <a:pt x="14790" y="19065"/>
                  <a:pt x="19065" y="14790"/>
                  <a:pt x="19065" y="9533"/>
                </a:cubicBezTo>
                <a:cubicBezTo>
                  <a:pt x="19065" y="4276"/>
                  <a:pt x="14790" y="1"/>
                  <a:pt x="95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4</a:t>
            </a:r>
            <a:endParaRPr kumimoji="0" sz="2500" b="0" i="0" u="none" strike="noStrike" kern="0" cap="none" spc="0" normalizeH="0" baseline="0" noProof="0">
              <a:ln>
                <a:noFill/>
              </a:ln>
              <a:solidFill>
                <a:srgbClr val="FFFFFF"/>
              </a:solidFill>
              <a:effectLst/>
              <a:uLnTx/>
              <a:uFillTx/>
              <a:latin typeface="Fira Sans"/>
              <a:ea typeface="Fira Sans"/>
              <a:cs typeface="Fira Sans"/>
              <a:sym typeface="Fira Sans"/>
            </a:endParaRPr>
          </a:p>
        </p:txBody>
      </p:sp>
      <p:sp>
        <p:nvSpPr>
          <p:cNvPr id="1398" name="Google Shape;1398;p44"/>
          <p:cNvSpPr/>
          <p:nvPr/>
        </p:nvSpPr>
        <p:spPr>
          <a:xfrm>
            <a:off x="3794391" y="3845198"/>
            <a:ext cx="645674" cy="645674"/>
          </a:xfrm>
          <a:custGeom>
            <a:avLst/>
            <a:gdLst/>
            <a:ahLst/>
            <a:cxnLst/>
            <a:rect l="l" t="t" r="r" b="b"/>
            <a:pathLst>
              <a:path w="19762" h="19762" extrusionOk="0">
                <a:moveTo>
                  <a:pt x="9881" y="697"/>
                </a:moveTo>
                <a:cubicBezTo>
                  <a:pt x="14948" y="697"/>
                  <a:pt x="19065" y="4814"/>
                  <a:pt x="19065" y="9881"/>
                </a:cubicBezTo>
                <a:cubicBezTo>
                  <a:pt x="19065" y="14948"/>
                  <a:pt x="14948" y="19065"/>
                  <a:pt x="9881" y="19065"/>
                </a:cubicBezTo>
                <a:cubicBezTo>
                  <a:pt x="4814" y="19065"/>
                  <a:pt x="697" y="14948"/>
                  <a:pt x="697" y="9881"/>
                </a:cubicBezTo>
                <a:cubicBezTo>
                  <a:pt x="697" y="4814"/>
                  <a:pt x="4814" y="697"/>
                  <a:pt x="9881" y="697"/>
                </a:cubicBezTo>
                <a:close/>
                <a:moveTo>
                  <a:pt x="9881" y="0"/>
                </a:moveTo>
                <a:cubicBezTo>
                  <a:pt x="7252" y="0"/>
                  <a:pt x="4751" y="1014"/>
                  <a:pt x="2882" y="2882"/>
                </a:cubicBezTo>
                <a:cubicBezTo>
                  <a:pt x="1014" y="4751"/>
                  <a:pt x="0" y="7221"/>
                  <a:pt x="0" y="9881"/>
                </a:cubicBezTo>
                <a:cubicBezTo>
                  <a:pt x="0" y="12510"/>
                  <a:pt x="1014" y="15011"/>
                  <a:pt x="2882" y="16880"/>
                </a:cubicBezTo>
                <a:cubicBezTo>
                  <a:pt x="4751" y="18748"/>
                  <a:pt x="7252" y="19762"/>
                  <a:pt x="9881" y="19762"/>
                </a:cubicBezTo>
                <a:cubicBezTo>
                  <a:pt x="12541" y="19762"/>
                  <a:pt x="15011" y="18748"/>
                  <a:pt x="16880" y="16880"/>
                </a:cubicBezTo>
                <a:cubicBezTo>
                  <a:pt x="18748" y="15011"/>
                  <a:pt x="19762" y="12510"/>
                  <a:pt x="19762" y="9881"/>
                </a:cubicBezTo>
                <a:cubicBezTo>
                  <a:pt x="19762" y="7221"/>
                  <a:pt x="18748" y="4751"/>
                  <a:pt x="16880" y="2882"/>
                </a:cubicBezTo>
                <a:cubicBezTo>
                  <a:pt x="15011" y="1014"/>
                  <a:pt x="12541" y="0"/>
                  <a:pt x="9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44"/>
          <p:cNvSpPr/>
          <p:nvPr/>
        </p:nvSpPr>
        <p:spPr>
          <a:xfrm>
            <a:off x="2696562" y="2809447"/>
            <a:ext cx="133500" cy="133533"/>
          </a:xfrm>
          <a:custGeom>
            <a:avLst/>
            <a:gdLst/>
            <a:ahLst/>
            <a:cxnLst/>
            <a:rect l="l" t="t" r="r" b="b"/>
            <a:pathLst>
              <a:path w="4086" h="4087" extrusionOk="0">
                <a:moveTo>
                  <a:pt x="2027" y="1"/>
                </a:moveTo>
                <a:cubicBezTo>
                  <a:pt x="919" y="1"/>
                  <a:pt x="0" y="919"/>
                  <a:pt x="0" y="2028"/>
                </a:cubicBezTo>
                <a:cubicBezTo>
                  <a:pt x="0" y="3168"/>
                  <a:pt x="919" y="4086"/>
                  <a:pt x="2027" y="4086"/>
                </a:cubicBezTo>
                <a:cubicBezTo>
                  <a:pt x="3167" y="4086"/>
                  <a:pt x="4086" y="3168"/>
                  <a:pt x="4086" y="2028"/>
                </a:cubicBezTo>
                <a:cubicBezTo>
                  <a:pt x="4086" y="919"/>
                  <a:pt x="3167" y="1"/>
                  <a:pt x="20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44"/>
          <p:cNvSpPr/>
          <p:nvPr/>
        </p:nvSpPr>
        <p:spPr>
          <a:xfrm>
            <a:off x="2696562" y="3059849"/>
            <a:ext cx="133500" cy="133500"/>
          </a:xfrm>
          <a:custGeom>
            <a:avLst/>
            <a:gdLst/>
            <a:ahLst/>
            <a:cxnLst/>
            <a:rect l="l" t="t" r="r" b="b"/>
            <a:pathLst>
              <a:path w="4086" h="4086" extrusionOk="0">
                <a:moveTo>
                  <a:pt x="2027" y="1"/>
                </a:moveTo>
                <a:cubicBezTo>
                  <a:pt x="919" y="1"/>
                  <a:pt x="0" y="919"/>
                  <a:pt x="0" y="2059"/>
                </a:cubicBezTo>
                <a:cubicBezTo>
                  <a:pt x="0" y="3168"/>
                  <a:pt x="919" y="4086"/>
                  <a:pt x="2027" y="4086"/>
                </a:cubicBezTo>
                <a:cubicBezTo>
                  <a:pt x="3167" y="4086"/>
                  <a:pt x="4086" y="3168"/>
                  <a:pt x="4086" y="2059"/>
                </a:cubicBezTo>
                <a:cubicBezTo>
                  <a:pt x="4086" y="919"/>
                  <a:pt x="3167" y="1"/>
                  <a:pt x="20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44"/>
          <p:cNvSpPr/>
          <p:nvPr/>
        </p:nvSpPr>
        <p:spPr>
          <a:xfrm>
            <a:off x="2696562" y="3310251"/>
            <a:ext cx="133500" cy="133500"/>
          </a:xfrm>
          <a:custGeom>
            <a:avLst/>
            <a:gdLst/>
            <a:ahLst/>
            <a:cxnLst/>
            <a:rect l="l" t="t" r="r" b="b"/>
            <a:pathLst>
              <a:path w="4086" h="4086" extrusionOk="0">
                <a:moveTo>
                  <a:pt x="2027" y="1"/>
                </a:moveTo>
                <a:cubicBezTo>
                  <a:pt x="919" y="1"/>
                  <a:pt x="0" y="919"/>
                  <a:pt x="0" y="2059"/>
                </a:cubicBezTo>
                <a:cubicBezTo>
                  <a:pt x="0" y="3167"/>
                  <a:pt x="919" y="4086"/>
                  <a:pt x="2027" y="4086"/>
                </a:cubicBezTo>
                <a:cubicBezTo>
                  <a:pt x="3167" y="4086"/>
                  <a:pt x="4086" y="3167"/>
                  <a:pt x="4086" y="2059"/>
                </a:cubicBezTo>
                <a:cubicBezTo>
                  <a:pt x="4086" y="919"/>
                  <a:pt x="3167" y="1"/>
                  <a:pt x="202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44"/>
          <p:cNvSpPr/>
          <p:nvPr/>
        </p:nvSpPr>
        <p:spPr>
          <a:xfrm>
            <a:off x="2696562" y="3561699"/>
            <a:ext cx="133500" cy="133500"/>
          </a:xfrm>
          <a:custGeom>
            <a:avLst/>
            <a:gdLst/>
            <a:ahLst/>
            <a:cxnLst/>
            <a:rect l="l" t="t" r="r" b="b"/>
            <a:pathLst>
              <a:path w="4086" h="4086" extrusionOk="0">
                <a:moveTo>
                  <a:pt x="2027" y="0"/>
                </a:moveTo>
                <a:cubicBezTo>
                  <a:pt x="919" y="0"/>
                  <a:pt x="0" y="918"/>
                  <a:pt x="0" y="2027"/>
                </a:cubicBezTo>
                <a:cubicBezTo>
                  <a:pt x="0" y="3167"/>
                  <a:pt x="919" y="4085"/>
                  <a:pt x="2027" y="4085"/>
                </a:cubicBezTo>
                <a:cubicBezTo>
                  <a:pt x="3167" y="4085"/>
                  <a:pt x="4086" y="3167"/>
                  <a:pt x="4086" y="2027"/>
                </a:cubicBezTo>
                <a:cubicBezTo>
                  <a:pt x="4086" y="918"/>
                  <a:pt x="3167" y="0"/>
                  <a:pt x="20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44"/>
          <p:cNvSpPr/>
          <p:nvPr/>
        </p:nvSpPr>
        <p:spPr>
          <a:xfrm>
            <a:off x="2762789" y="2004462"/>
            <a:ext cx="943680" cy="877453"/>
          </a:xfrm>
          <a:custGeom>
            <a:avLst/>
            <a:gdLst/>
            <a:ahLst/>
            <a:cxnLst/>
            <a:rect l="l" t="t" r="r" b="b"/>
            <a:pathLst>
              <a:path w="28883" h="26856" extrusionOk="0">
                <a:moveTo>
                  <a:pt x="28661" y="0"/>
                </a:moveTo>
                <a:lnTo>
                  <a:pt x="10514" y="26507"/>
                </a:lnTo>
                <a:lnTo>
                  <a:pt x="0" y="26507"/>
                </a:lnTo>
                <a:lnTo>
                  <a:pt x="0" y="26856"/>
                </a:lnTo>
                <a:lnTo>
                  <a:pt x="10609" y="26856"/>
                </a:lnTo>
                <a:lnTo>
                  <a:pt x="28882" y="285"/>
                </a:lnTo>
                <a:lnTo>
                  <a:pt x="286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44"/>
          <p:cNvSpPr/>
          <p:nvPr/>
        </p:nvSpPr>
        <p:spPr>
          <a:xfrm>
            <a:off x="2762789" y="2633571"/>
            <a:ext cx="942634" cy="499791"/>
          </a:xfrm>
          <a:custGeom>
            <a:avLst/>
            <a:gdLst/>
            <a:ahLst/>
            <a:cxnLst/>
            <a:rect l="l" t="t" r="r" b="b"/>
            <a:pathLst>
              <a:path w="28851" h="15297" extrusionOk="0">
                <a:moveTo>
                  <a:pt x="28692" y="0"/>
                </a:moveTo>
                <a:lnTo>
                  <a:pt x="10863" y="14916"/>
                </a:lnTo>
                <a:lnTo>
                  <a:pt x="0" y="14916"/>
                </a:lnTo>
                <a:lnTo>
                  <a:pt x="0" y="15296"/>
                </a:lnTo>
                <a:lnTo>
                  <a:pt x="10926" y="15296"/>
                </a:lnTo>
                <a:lnTo>
                  <a:pt x="28851" y="348"/>
                </a:lnTo>
                <a:lnTo>
                  <a:pt x="286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44"/>
          <p:cNvSpPr/>
          <p:nvPr/>
        </p:nvSpPr>
        <p:spPr>
          <a:xfrm>
            <a:off x="2762789" y="3621686"/>
            <a:ext cx="942634" cy="499791"/>
          </a:xfrm>
          <a:custGeom>
            <a:avLst/>
            <a:gdLst/>
            <a:ahLst/>
            <a:cxnLst/>
            <a:rect l="l" t="t" r="r" b="b"/>
            <a:pathLst>
              <a:path w="28851" h="15297" extrusionOk="0">
                <a:moveTo>
                  <a:pt x="0" y="1"/>
                </a:moveTo>
                <a:lnTo>
                  <a:pt x="0" y="381"/>
                </a:lnTo>
                <a:lnTo>
                  <a:pt x="10863" y="381"/>
                </a:lnTo>
                <a:lnTo>
                  <a:pt x="28692" y="15297"/>
                </a:lnTo>
                <a:lnTo>
                  <a:pt x="28851" y="14949"/>
                </a:lnTo>
                <a:lnTo>
                  <a:pt x="10958" y="33"/>
                </a:lnTo>
                <a:lnTo>
                  <a:pt x="1092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44"/>
          <p:cNvSpPr/>
          <p:nvPr/>
        </p:nvSpPr>
        <p:spPr>
          <a:xfrm>
            <a:off x="2762789" y="3371284"/>
            <a:ext cx="939530" cy="12448"/>
          </a:xfrm>
          <a:custGeom>
            <a:avLst/>
            <a:gdLst/>
            <a:ahLst/>
            <a:cxnLst/>
            <a:rect l="l" t="t" r="r" b="b"/>
            <a:pathLst>
              <a:path w="28756" h="381" extrusionOk="0">
                <a:moveTo>
                  <a:pt x="0" y="1"/>
                </a:moveTo>
                <a:lnTo>
                  <a:pt x="0" y="381"/>
                </a:lnTo>
                <a:lnTo>
                  <a:pt x="28756" y="381"/>
                </a:lnTo>
                <a:lnTo>
                  <a:pt x="2875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44"/>
          <p:cNvSpPr txBox="1"/>
          <p:nvPr/>
        </p:nvSpPr>
        <p:spPr>
          <a:xfrm>
            <a:off x="4529051" y="1703227"/>
            <a:ext cx="3674100" cy="3390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dvent Pro"/>
                <a:cs typeface="Arial"/>
                <a:sym typeface="Arial"/>
              </a:rPr>
              <a:t>We conduct a preliminary site assessment to gauge the technical feasibility of land.</a:t>
            </a:r>
          </a:p>
        </p:txBody>
      </p:sp>
      <p:sp>
        <p:nvSpPr>
          <p:cNvPr id="1415" name="Google Shape;1415;p44"/>
          <p:cNvSpPr txBox="1"/>
          <p:nvPr/>
        </p:nvSpPr>
        <p:spPr>
          <a:xfrm>
            <a:off x="4518718" y="2455603"/>
            <a:ext cx="3674100" cy="339000"/>
          </a:xfrm>
          <a:prstGeom prst="rect">
            <a:avLst/>
          </a:prstGeom>
          <a:noFill/>
          <a:ln>
            <a:noFill/>
          </a:ln>
        </p:spPr>
        <p:txBody>
          <a:bodyPr spcFirstLastPara="1" wrap="square" lIns="91425" tIns="91425" rIns="91425" bIns="91425" anchor="b"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Advent Pro"/>
                <a:cs typeface="Arial"/>
                <a:sym typeface="Arial"/>
              </a:rPr>
              <a:t>We purchase/lease land for ground mount systems. Our average ground mounted system size is 2mW – 5mW across a minimum of 10 acres. </a:t>
            </a:r>
            <a:endParaRPr kumimoji="0" sz="9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417" name="Google Shape;1417;p44"/>
          <p:cNvSpPr txBox="1"/>
          <p:nvPr/>
        </p:nvSpPr>
        <p:spPr>
          <a:xfrm>
            <a:off x="4527987" y="3316492"/>
            <a:ext cx="3674100" cy="339000"/>
          </a:xfrm>
          <a:prstGeom prst="rect">
            <a:avLst/>
          </a:prstGeom>
          <a:noFill/>
          <a:ln>
            <a:noFill/>
          </a:ln>
        </p:spPr>
        <p:txBody>
          <a:bodyPr spcFirstLastPara="1" wrap="square" lIns="91425" tIns="91425" rIns="91425" bIns="91425" anchor="b"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Advent Pro"/>
                <a:cs typeface="Arial"/>
                <a:sym typeface="Arial"/>
              </a:rPr>
              <a:t>We work with the local utility and the county to meet all building code regulations and environmental requirements. We receive all conditional use permits and interconnection agreements.</a:t>
            </a:r>
          </a:p>
        </p:txBody>
      </p:sp>
      <p:sp>
        <p:nvSpPr>
          <p:cNvPr id="1419" name="Google Shape;1419;p44"/>
          <p:cNvSpPr txBox="1"/>
          <p:nvPr/>
        </p:nvSpPr>
        <p:spPr>
          <a:xfrm>
            <a:off x="4527987" y="4060476"/>
            <a:ext cx="3674100" cy="339000"/>
          </a:xfrm>
          <a:prstGeom prst="rect">
            <a:avLst/>
          </a:prstGeom>
          <a:noFill/>
          <a:ln>
            <a:noFill/>
          </a:ln>
        </p:spPr>
        <p:txBody>
          <a:bodyPr spcFirstLastPara="1" wrap="square" lIns="91425" tIns="91425" rIns="91425" bIns="91425" anchor="b" anchorCtr="0">
            <a:noAutofit/>
          </a:bodyPr>
          <a:lstStyle/>
          <a:p>
            <a:pPr marL="12700" marR="0" lvl="0" indent="762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dvent Pro"/>
                <a:cs typeface="Arial"/>
                <a:sym typeface="Arial"/>
              </a:rPr>
              <a:t>We partner with an installation team in Illinois to complete the installation and energize the system.</a:t>
            </a:r>
          </a:p>
        </p:txBody>
      </p:sp>
      <p:sp>
        <p:nvSpPr>
          <p:cNvPr id="1645" name="Google Shape;1645;p44"/>
          <p:cNvSpPr/>
          <p:nvPr/>
        </p:nvSpPr>
        <p:spPr>
          <a:xfrm>
            <a:off x="946563" y="1166971"/>
            <a:ext cx="126567" cy="434583"/>
          </a:xfrm>
          <a:custGeom>
            <a:avLst/>
            <a:gdLst/>
            <a:ahLst/>
            <a:cxnLst/>
            <a:rect l="l" t="t" r="r" b="b"/>
            <a:pathLst>
              <a:path w="7057" h="24231" extrusionOk="0">
                <a:moveTo>
                  <a:pt x="134" y="24230"/>
                </a:moveTo>
                <a:lnTo>
                  <a:pt x="134" y="24230"/>
                </a:lnTo>
                <a:lnTo>
                  <a:pt x="267" y="24230"/>
                </a:lnTo>
                <a:lnTo>
                  <a:pt x="267"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 y="24230"/>
                </a:moveTo>
                <a:lnTo>
                  <a:pt x="1" y="24230"/>
                </a:lnTo>
                <a:lnTo>
                  <a:pt x="134" y="24230"/>
                </a:lnTo>
                <a:lnTo>
                  <a:pt x="134" y="24230"/>
                </a:lnTo>
                <a:lnTo>
                  <a:pt x="1" y="24230"/>
                </a:lnTo>
                <a:close/>
                <a:moveTo>
                  <a:pt x="1" y="24230"/>
                </a:moveTo>
                <a:lnTo>
                  <a:pt x="1" y="24230"/>
                </a:lnTo>
                <a:lnTo>
                  <a:pt x="1" y="24230"/>
                </a:lnTo>
                <a:lnTo>
                  <a:pt x="1" y="24230"/>
                </a:lnTo>
                <a:lnTo>
                  <a:pt x="1" y="24230"/>
                </a:lnTo>
                <a:close/>
                <a:moveTo>
                  <a:pt x="1" y="24230"/>
                </a:moveTo>
                <a:lnTo>
                  <a:pt x="1" y="24230"/>
                </a:lnTo>
                <a:lnTo>
                  <a:pt x="1" y="24230"/>
                </a:lnTo>
                <a:lnTo>
                  <a:pt x="1" y="24230"/>
                </a:lnTo>
                <a:lnTo>
                  <a:pt x="1" y="24230"/>
                </a:lnTo>
                <a:close/>
                <a:moveTo>
                  <a:pt x="7057" y="17308"/>
                </a:moveTo>
                <a:lnTo>
                  <a:pt x="7057" y="17308"/>
                </a:ln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174"/>
                </a:moveTo>
                <a:lnTo>
                  <a:pt x="7057" y="17174"/>
                </a:lnTo>
                <a:lnTo>
                  <a:pt x="7057" y="17308"/>
                </a:lnTo>
                <a:lnTo>
                  <a:pt x="7057" y="17308"/>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041"/>
                </a:moveTo>
                <a:lnTo>
                  <a:pt x="7057" y="17041"/>
                </a:lnTo>
                <a:lnTo>
                  <a:pt x="7057" y="17174"/>
                </a:lnTo>
                <a:lnTo>
                  <a:pt x="7057" y="17174"/>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533" y="0"/>
                </a:moveTo>
                <a:lnTo>
                  <a:pt x="533" y="0"/>
                </a:lnTo>
                <a:lnTo>
                  <a:pt x="533" y="0"/>
                </a:lnTo>
                <a:lnTo>
                  <a:pt x="1998" y="3329"/>
                </a:lnTo>
                <a:lnTo>
                  <a:pt x="4128" y="8122"/>
                </a:lnTo>
                <a:lnTo>
                  <a:pt x="5193" y="10784"/>
                </a:lnTo>
                <a:lnTo>
                  <a:pt x="6125" y="13181"/>
                </a:lnTo>
                <a:lnTo>
                  <a:pt x="6791" y="15311"/>
                </a:lnTo>
                <a:lnTo>
                  <a:pt x="7057" y="17041"/>
                </a:lnTo>
                <a:lnTo>
                  <a:pt x="7057" y="17041"/>
                </a:lnTo>
                <a:lnTo>
                  <a:pt x="6791" y="15311"/>
                </a:lnTo>
                <a:lnTo>
                  <a:pt x="6125" y="13181"/>
                </a:lnTo>
                <a:lnTo>
                  <a:pt x="5193" y="10784"/>
                </a:lnTo>
                <a:lnTo>
                  <a:pt x="4128" y="8122"/>
                </a:lnTo>
                <a:lnTo>
                  <a:pt x="1998" y="3329"/>
                </a:lnTo>
                <a:lnTo>
                  <a:pt x="533" y="0"/>
                </a:ln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44"/>
          <p:cNvSpPr/>
          <p:nvPr/>
        </p:nvSpPr>
        <p:spPr>
          <a:xfrm>
            <a:off x="956122" y="1166971"/>
            <a:ext cx="117008" cy="305648"/>
          </a:xfrm>
          <a:custGeom>
            <a:avLst/>
            <a:gdLst/>
            <a:ahLst/>
            <a:cxnLst/>
            <a:rect l="l" t="t" r="r" b="b"/>
            <a:pathLst>
              <a:path w="6524" h="17042" fill="none" extrusionOk="0">
                <a:moveTo>
                  <a:pt x="0" y="0"/>
                </a:moveTo>
                <a:lnTo>
                  <a:pt x="0" y="0"/>
                </a:lnTo>
                <a:lnTo>
                  <a:pt x="0" y="0"/>
                </a:lnTo>
                <a:lnTo>
                  <a:pt x="1465" y="3329"/>
                </a:lnTo>
                <a:lnTo>
                  <a:pt x="3595" y="8122"/>
                </a:lnTo>
                <a:lnTo>
                  <a:pt x="4660" y="10784"/>
                </a:lnTo>
                <a:lnTo>
                  <a:pt x="5592" y="13181"/>
                </a:lnTo>
                <a:lnTo>
                  <a:pt x="6258" y="15311"/>
                </a:lnTo>
                <a:lnTo>
                  <a:pt x="6524" y="17041"/>
                </a:lnTo>
                <a:lnTo>
                  <a:pt x="6524" y="17041"/>
                </a:lnTo>
                <a:lnTo>
                  <a:pt x="6258" y="15311"/>
                </a:lnTo>
                <a:lnTo>
                  <a:pt x="5592" y="13181"/>
                </a:lnTo>
                <a:lnTo>
                  <a:pt x="4660" y="10784"/>
                </a:lnTo>
                <a:lnTo>
                  <a:pt x="3595" y="8122"/>
                </a:lnTo>
                <a:lnTo>
                  <a:pt x="1465" y="332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itle 1">
            <a:extLst>
              <a:ext uri="{FF2B5EF4-FFF2-40B4-BE49-F238E27FC236}">
                <a16:creationId xmlns:a16="http://schemas.microsoft.com/office/drawing/2014/main" id="{8353E258-6628-68B3-FEF0-60A2B77A236D}"/>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2BCBE"/>
              </a:buClr>
              <a:buSzPts val="2800"/>
              <a:buFont typeface="Squada One"/>
              <a:buNone/>
              <a:defRPr sz="2800" b="0" i="0" u="none" strike="noStrike" cap="none">
                <a:solidFill>
                  <a:srgbClr val="62BCBE"/>
                </a:solidFill>
                <a:latin typeface="Squada One"/>
                <a:ea typeface="Squada One"/>
                <a:cs typeface="Squada One"/>
                <a:sym typeface="Squada One"/>
              </a:defRPr>
            </a:lvl1pPr>
            <a:lvl2pPr marR="0" lvl="1"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2pPr>
            <a:lvl3pPr marR="0" lvl="2"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3pPr>
            <a:lvl4pPr marR="0" lvl="3"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4pPr>
            <a:lvl5pPr marR="0" lvl="4"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5pPr>
            <a:lvl6pPr marR="0" lvl="5"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6pPr>
            <a:lvl7pPr marR="0" lvl="6"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7pPr>
            <a:lvl8pPr marR="0" lvl="7"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8pPr>
            <a:lvl9pPr marR="0" lvl="8"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9pPr>
          </a:lstStyle>
          <a:p>
            <a:pPr marL="0" marR="0" lvl="0" indent="0" algn="l" defTabSz="914400" rtl="0" eaLnBrk="1" fontAlgn="auto" latinLnBrk="0" hangingPunct="1">
              <a:lnSpc>
                <a:spcPct val="100000"/>
              </a:lnSpc>
              <a:spcBef>
                <a:spcPts val="0"/>
              </a:spcBef>
              <a:spcAft>
                <a:spcPts val="0"/>
              </a:spcAft>
              <a:buClr>
                <a:srgbClr val="62BCBE"/>
              </a:buClr>
              <a:buSzPts val="2800"/>
              <a:buFont typeface="Squada One"/>
              <a:buNone/>
              <a:tabLst/>
              <a:defRPr/>
            </a:pPr>
            <a:r>
              <a:rPr kumimoji="0" lang="en-US" sz="2800" b="0" i="0" u="none" strike="noStrike" kern="0" cap="none" spc="0" normalizeH="0" baseline="0" noProof="0">
                <a:ln>
                  <a:noFill/>
                </a:ln>
                <a:solidFill>
                  <a:srgbClr val="2D4264"/>
                </a:solidFill>
                <a:effectLst/>
                <a:uLnTx/>
                <a:uFillTx/>
                <a:latin typeface="Sitka Banner" panose="02000505000000020004" pitchFamily="2" charset="0"/>
                <a:sym typeface="Squada One"/>
              </a:rPr>
              <a:t>End to End Community Solar Project Development</a:t>
            </a:r>
            <a:endParaRPr kumimoji="0" lang="en-US" sz="2800" b="0" i="0" u="none" strike="noStrike" kern="0" cap="none" spc="0" normalizeH="0" baseline="0" noProof="0" dirty="0">
              <a:ln>
                <a:noFill/>
              </a:ln>
              <a:solidFill>
                <a:srgbClr val="2D4264"/>
              </a:solidFill>
              <a:effectLst/>
              <a:uLnTx/>
              <a:uFillTx/>
              <a:latin typeface="Sitka Banner" panose="02000505000000020004" pitchFamily="2" charset="0"/>
              <a:sym typeface="Squada One"/>
            </a:endParaRPr>
          </a:p>
        </p:txBody>
      </p:sp>
      <p:sp>
        <p:nvSpPr>
          <p:cNvPr id="7" name="TextBox 6">
            <a:extLst>
              <a:ext uri="{FF2B5EF4-FFF2-40B4-BE49-F238E27FC236}">
                <a16:creationId xmlns:a16="http://schemas.microsoft.com/office/drawing/2014/main" id="{50796F12-9E5F-5174-F4F5-33A98B079E27}"/>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Ground Mount Community Solar</a:t>
            </a:r>
          </a:p>
        </p:txBody>
      </p:sp>
      <p:pic>
        <p:nvPicPr>
          <p:cNvPr id="9" name="Picture 8" descr="Logo&#10;&#10;Description automatically generated">
            <a:extLst>
              <a:ext uri="{FF2B5EF4-FFF2-40B4-BE49-F238E27FC236}">
                <a16:creationId xmlns:a16="http://schemas.microsoft.com/office/drawing/2014/main" id="{6ED190A4-277E-9575-14EB-04AAA7B5485B}"/>
              </a:ext>
            </a:extLst>
          </p:cNvPr>
          <p:cNvPicPr>
            <a:picLocks noChangeAspect="1"/>
          </p:cNvPicPr>
          <p:nvPr/>
        </p:nvPicPr>
        <p:blipFill>
          <a:blip r:embed="rId3"/>
          <a:stretch>
            <a:fillRect/>
          </a:stretch>
        </p:blipFill>
        <p:spPr>
          <a:xfrm>
            <a:off x="1096208" y="2776274"/>
            <a:ext cx="726574" cy="60443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01E22284-845F-16D4-28F1-A58ECBA0B091}"/>
              </a:ext>
            </a:extLst>
          </p:cNvPr>
          <p:cNvPicPr>
            <a:picLocks noChangeAspect="1"/>
          </p:cNvPicPr>
          <p:nvPr/>
        </p:nvPicPr>
        <p:blipFill rotWithShape="1">
          <a:blip r:embed="rId4"/>
          <a:srcRect r="54088"/>
          <a:stretch/>
        </p:blipFill>
        <p:spPr>
          <a:xfrm>
            <a:off x="8499231" y="25535"/>
            <a:ext cx="620243" cy="513128"/>
          </a:xfrm>
          <a:prstGeom prst="rect">
            <a:avLst/>
          </a:prstGeom>
        </p:spPr>
      </p:pic>
      <p:pic>
        <p:nvPicPr>
          <p:cNvPr id="12" name="Picture 11" descr="Icon&#10;&#10;Description automatically generated">
            <a:extLst>
              <a:ext uri="{FF2B5EF4-FFF2-40B4-BE49-F238E27FC236}">
                <a16:creationId xmlns:a16="http://schemas.microsoft.com/office/drawing/2014/main" id="{B55F98DF-532B-407D-A05A-5E15FD7B14D7}"/>
              </a:ext>
            </a:extLst>
          </p:cNvPr>
          <p:cNvPicPr>
            <a:picLocks noChangeAspect="1"/>
          </p:cNvPicPr>
          <p:nvPr/>
        </p:nvPicPr>
        <p:blipFill>
          <a:blip r:embed="rId5"/>
          <a:stretch>
            <a:fillRect/>
          </a:stretch>
        </p:blipFill>
        <p:spPr>
          <a:xfrm>
            <a:off x="451635" y="3439062"/>
            <a:ext cx="1984353" cy="2885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214552"/>
            <a:ext cx="7410450" cy="2170851"/>
          </a:xfrm>
          <a:prstGeom prst="rect">
            <a:avLst/>
          </a:prstGeom>
          <a:noFill/>
        </p:spPr>
        <p:txBody>
          <a:bodyPr wrap="square" rtlCol="0">
            <a:spAutoFit/>
          </a:bodyPr>
          <a:lstStyle/>
          <a:p>
            <a:r>
              <a:rPr lang="en-US" sz="1100" b="1" dirty="0">
                <a:solidFill>
                  <a:srgbClr val="2D4264"/>
                </a:solidFill>
                <a:latin typeface="Advent Pro" panose="020B0604020202020204" charset="0"/>
              </a:rPr>
              <a:t>Grading</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Minimize removal of topsoil as much as possible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Limited to access road, inverter pads, and any minor slopes</a:t>
            </a:r>
            <a:endParaRPr lang="en-US" sz="1100" dirty="0">
              <a:solidFill>
                <a:srgbClr val="2D4264"/>
              </a:solidFill>
              <a:latin typeface="Advent Pro" panose="020B0604020202020204" charset="0"/>
            </a:endParaRPr>
          </a:p>
          <a:p>
            <a:r>
              <a:rPr lang="en-US" sz="1100" b="1" dirty="0">
                <a:solidFill>
                  <a:srgbClr val="2D4264"/>
                </a:solidFill>
                <a:latin typeface="Advent Pro" panose="020B0604020202020204" charset="0"/>
              </a:rPr>
              <a:t>Tilt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Max tilt will be &lt; 20ft</a:t>
            </a:r>
            <a:endParaRPr lang="en-US" sz="1100" b="1" dirty="0">
              <a:solidFill>
                <a:srgbClr val="2D4264"/>
              </a:solidFill>
              <a:latin typeface="Advent Pro" panose="020B0604020202020204" charset="0"/>
            </a:endParaRPr>
          </a:p>
          <a:p>
            <a:r>
              <a:rPr lang="en-US" sz="1100" b="1" dirty="0">
                <a:solidFill>
                  <a:srgbClr val="2D4264"/>
                </a:solidFill>
                <a:latin typeface="Advent Pro" panose="020B0604020202020204" charset="0"/>
              </a:rPr>
              <a:t>Glare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Glare study completed; provided to County – FAA Notice criteria tool</a:t>
            </a:r>
          </a:p>
          <a:p>
            <a:r>
              <a:rPr lang="en-US" sz="1100" b="1" dirty="0">
                <a:solidFill>
                  <a:srgbClr val="2D4264"/>
                </a:solidFill>
                <a:latin typeface="Advent Pro" panose="020B0604020202020204" charset="0"/>
              </a:rPr>
              <a:t>Construction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Licensed structural engineer will certify the foundation design plans based on a geotechnical analysis.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Contract an Illinois-registered Engineering, Procurement and Construction (EPC) contractor to build the facility.</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Comply with all applicable building, electrical and fire codes, including the National Electrical Code (NEC). All equipment used will be UL-certified.</a:t>
            </a:r>
          </a:p>
        </p:txBody>
      </p:sp>
    </p:spTree>
    <p:extLst>
      <p:ext uri="{BB962C8B-B14F-4D97-AF65-F5344CB8AC3E}">
        <p14:creationId xmlns:p14="http://schemas.microsoft.com/office/powerpoint/2010/main" val="3278762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3CB1BFDF-B04B-A6EB-4E0B-51E586645F73}"/>
              </a:ext>
            </a:extLst>
          </p:cNvPr>
          <p:cNvPicPr>
            <a:picLocks noChangeAspect="1"/>
          </p:cNvPicPr>
          <p:nvPr/>
        </p:nvPicPr>
        <p:blipFill>
          <a:blip r:embed="rId4"/>
          <a:stretch>
            <a:fillRect/>
          </a:stretch>
        </p:blipFill>
        <p:spPr>
          <a:xfrm>
            <a:off x="1022350" y="614862"/>
            <a:ext cx="6999765" cy="4255587"/>
          </a:xfrm>
          <a:prstGeom prst="rect">
            <a:avLst/>
          </a:prstGeom>
          <a:ln>
            <a:solidFill>
              <a:srgbClr val="000000"/>
            </a:solidFill>
          </a:ln>
        </p:spPr>
      </p:pic>
      <p:sp>
        <p:nvSpPr>
          <p:cNvPr id="9" name="Title 1">
            <a:extLst>
              <a:ext uri="{FF2B5EF4-FFF2-40B4-BE49-F238E27FC236}">
                <a16:creationId xmlns:a16="http://schemas.microsoft.com/office/drawing/2014/main" id="{ADA24305-2296-9E4B-163C-A512A63E4586}"/>
              </a:ext>
            </a:extLst>
          </p:cNvPr>
          <p:cNvSpPr>
            <a:spLocks noGrp="1"/>
          </p:cNvSpPr>
          <p:nvPr>
            <p:ph type="title"/>
          </p:nvPr>
        </p:nvSpPr>
        <p:spPr>
          <a:xfrm>
            <a:off x="-21369" y="-101075"/>
            <a:ext cx="8520600" cy="572700"/>
          </a:xfrm>
        </p:spPr>
        <p:txBody>
          <a:bodyPr/>
          <a:lstStyle/>
          <a:p>
            <a:r>
              <a:rPr lang="en-US" dirty="0">
                <a:solidFill>
                  <a:srgbClr val="2D4264"/>
                </a:solidFill>
                <a:latin typeface="Sitka Banner" panose="02000505000000020004" pitchFamily="2" charset="0"/>
              </a:rPr>
              <a:t>MSDS Report - Solar Panel</a:t>
            </a:r>
          </a:p>
        </p:txBody>
      </p:sp>
    </p:spTree>
    <p:extLst>
      <p:ext uri="{BB962C8B-B14F-4D97-AF65-F5344CB8AC3E}">
        <p14:creationId xmlns:p14="http://schemas.microsoft.com/office/powerpoint/2010/main" val="2589844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a:xfrm>
            <a:off x="-21369" y="-101075"/>
            <a:ext cx="8520600" cy="572700"/>
          </a:xfrm>
        </p:spPr>
        <p:txBody>
          <a:bodyPr/>
          <a:lstStyle/>
          <a:p>
            <a:r>
              <a:rPr lang="en-US" dirty="0">
                <a:solidFill>
                  <a:srgbClr val="2D4264"/>
                </a:solidFill>
                <a:latin typeface="Sitka Banner" panose="02000505000000020004" pitchFamily="2" charset="0"/>
              </a:rPr>
              <a:t>MSDS Report - Solar Panel</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6" name="Picture 5">
            <a:extLst>
              <a:ext uri="{FF2B5EF4-FFF2-40B4-BE49-F238E27FC236}">
                <a16:creationId xmlns:a16="http://schemas.microsoft.com/office/drawing/2014/main" id="{55DBBEC3-5852-1F0F-5F61-F3F88B88940C}"/>
              </a:ext>
            </a:extLst>
          </p:cNvPr>
          <p:cNvPicPr>
            <a:picLocks noChangeAspect="1"/>
          </p:cNvPicPr>
          <p:nvPr/>
        </p:nvPicPr>
        <p:blipFill>
          <a:blip r:embed="rId4"/>
          <a:stretch>
            <a:fillRect/>
          </a:stretch>
        </p:blipFill>
        <p:spPr>
          <a:xfrm>
            <a:off x="2107842" y="602163"/>
            <a:ext cx="5083289" cy="4337050"/>
          </a:xfrm>
          <a:prstGeom prst="rect">
            <a:avLst/>
          </a:prstGeom>
        </p:spPr>
      </p:pic>
    </p:spTree>
    <p:extLst>
      <p:ext uri="{BB962C8B-B14F-4D97-AF65-F5344CB8AC3E}">
        <p14:creationId xmlns:p14="http://schemas.microsoft.com/office/powerpoint/2010/main" val="3985634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a:xfrm>
            <a:off x="-21369" y="-101075"/>
            <a:ext cx="8520600" cy="572700"/>
          </a:xfrm>
        </p:spPr>
        <p:txBody>
          <a:bodyPr/>
          <a:lstStyle/>
          <a:p>
            <a:r>
              <a:rPr lang="en-US" dirty="0">
                <a:solidFill>
                  <a:srgbClr val="2D4264"/>
                </a:solidFill>
                <a:latin typeface="Sitka Banner" panose="02000505000000020004" pitchFamily="2" charset="0"/>
              </a:rPr>
              <a:t>MSDS Report - Solar Panel</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3AC1C5AB-FD2B-F593-1057-E26D9553D6C4}"/>
              </a:ext>
            </a:extLst>
          </p:cNvPr>
          <p:cNvPicPr>
            <a:picLocks noChangeAspect="1"/>
          </p:cNvPicPr>
          <p:nvPr/>
        </p:nvPicPr>
        <p:blipFill>
          <a:blip r:embed="rId4"/>
          <a:stretch>
            <a:fillRect/>
          </a:stretch>
        </p:blipFill>
        <p:spPr>
          <a:xfrm>
            <a:off x="1442016" y="819150"/>
            <a:ext cx="6376883" cy="3908708"/>
          </a:xfrm>
          <a:prstGeom prst="rect">
            <a:avLst/>
          </a:prstGeom>
        </p:spPr>
      </p:pic>
    </p:spTree>
    <p:extLst>
      <p:ext uri="{BB962C8B-B14F-4D97-AF65-F5344CB8AC3E}">
        <p14:creationId xmlns:p14="http://schemas.microsoft.com/office/powerpoint/2010/main" val="384574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Mitigating Fire Risk</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A9DF7D18-33AC-DDE3-6B85-5E9F4AB2381D}"/>
              </a:ext>
            </a:extLst>
          </p:cNvPr>
          <p:cNvSpPr txBox="1"/>
          <p:nvPr/>
        </p:nvSpPr>
        <p:spPr>
          <a:xfrm>
            <a:off x="523875" y="1343139"/>
            <a:ext cx="7410450" cy="3695114"/>
          </a:xfrm>
          <a:prstGeom prst="rect">
            <a:avLst/>
          </a:prstGeom>
          <a:noFill/>
        </p:spPr>
        <p:txBody>
          <a:bodyPr wrap="square" rtlCol="0">
            <a:spAutoFit/>
          </a:bodyPr>
          <a:lstStyle/>
          <a:p>
            <a:pPr lvl="8">
              <a:defRPr/>
            </a:pPr>
            <a:r>
              <a:rPr lang="en-US" sz="1100" b="1" dirty="0">
                <a:solidFill>
                  <a:srgbClr val="2D4264"/>
                </a:solidFill>
                <a:latin typeface="Advent Pro" panose="020B0604020202020204" charset="0"/>
              </a:rPr>
              <a:t>Procedures &amp; On-Site Safety</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endParaRPr lang="en-US" sz="1100" dirty="0">
              <a:solidFill>
                <a:srgbClr val="2D4264"/>
              </a:solidFill>
              <a:latin typeface="Advent Pro" panose="020B0604020202020204" charset="0"/>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PV Equipment markings to be weather resistant visible and legible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Knox Box for facility entry to be located free and visible at front gate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Emergency number for 24/7 remote shutoff service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Main Service disconnect visible and free on all equipment pads</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Fire Safety road turnabout for access to large emergency vehicles to be implemented in facility design</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Comprehensive emergency services plan to be created with in conjunction with local emergency services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1" dirty="0">
              <a:solidFill>
                <a:srgbClr val="2D4264"/>
              </a:solidFill>
              <a:latin typeface="Advent Pro" panose="020B0604020202020204" charset="0"/>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rgbClr val="2D4264"/>
                </a:solidFill>
                <a:latin typeface="Advent Pro" panose="020B0604020202020204" charset="0"/>
              </a:rPr>
              <a:t>Precautionary measures taken in case of an emergency scenario</a:t>
            </a: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PV Modules are tested and certified by Underwriting laboratories (UL) &amp; International Electrotechnical Commission (IEC) </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Onsite </a:t>
            </a:r>
            <a:r>
              <a:rPr lang="en-US" sz="1000" dirty="0">
                <a:solidFill>
                  <a:srgbClr val="2D4264"/>
                </a:solidFill>
                <a:latin typeface="Advent Pro" panose="020B0604020202020204" charset="0"/>
              </a:rPr>
              <a:t>inverters</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 to operate within acceptable limits to prevent exhaustion and overheating </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Transformers to operate within acceptable limits and thermal capacity to prevent exhaustion and overheating</a:t>
            </a:r>
          </a:p>
          <a:p>
            <a:pPr marL="158750" marR="0" lvl="8" algn="l" defTabSz="914400" rtl="0" eaLnBrk="1" fontAlgn="auto" latinLnBrk="0" hangingPunct="1">
              <a:lnSpc>
                <a:spcPct val="115000"/>
              </a:lnSpc>
              <a:spcBef>
                <a:spcPts val="0"/>
              </a:spcBef>
              <a:spcAft>
                <a:spcPts val="0"/>
              </a:spcAft>
              <a:buClr>
                <a:srgbClr val="434343"/>
              </a:buClr>
              <a:buSzPts val="1100"/>
              <a:tabLst/>
              <a:defRPr/>
            </a:pP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Inspections &amp; Approvals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Local Utility to inspect the DER facility prior to COD to ensure systems are properly installed</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Local fire protection district to inspect the facility to ensure safety measures are communicated in case of an onsite emergency</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County Engineers to inspect the elements of the facility prior to COD</a:t>
            </a:r>
          </a:p>
        </p:txBody>
      </p:sp>
    </p:spTree>
    <p:extLst>
      <p:ext uri="{BB962C8B-B14F-4D97-AF65-F5344CB8AC3E}">
        <p14:creationId xmlns:p14="http://schemas.microsoft.com/office/powerpoint/2010/main" val="3663510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Health Hazards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414058" y="1026762"/>
            <a:ext cx="7410450" cy="1923604"/>
          </a:xfrm>
          <a:prstGeom prst="rect">
            <a:avLst/>
          </a:prstGeom>
          <a:noFill/>
        </p:spPr>
        <p:txBody>
          <a:bodyPr wrap="square" rtlCol="0">
            <a:spAutoFit/>
          </a:bodyPr>
          <a:lstStyle/>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endParaRPr lang="en-US" sz="1000" b="1" dirty="0">
              <a:solidFill>
                <a:srgbClr val="2D4264"/>
              </a:solidFill>
              <a:latin typeface="Advent Pro" panose="020B0604020202020204" charset="0"/>
            </a:endParaRPr>
          </a:p>
          <a:p>
            <a:r>
              <a:rPr lang="en-US" sz="1000" b="1" dirty="0">
                <a:solidFill>
                  <a:srgbClr val="2D4264"/>
                </a:solidFill>
                <a:latin typeface="Advent Pro" panose="020B0604020202020204" charset="0"/>
              </a:rPr>
              <a:t>Only trained personnel shall have access to the solar facility. All trained personnel shall obey OSHA/Installation/Manufacturer Specification rules and regulations including:</a:t>
            </a:r>
            <a:endPar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Personal Protective Equipment</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Hand &amp; Power Tools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Fall Protection</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General Safety Provisions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Manufacturers’ Equipment and Installation Manuals/Specifications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Warning signs &amp; stickers </a:t>
            </a:r>
          </a:p>
          <a:p>
            <a:endPar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p:txBody>
      </p:sp>
      <p:sp>
        <p:nvSpPr>
          <p:cNvPr id="3" name="TextBox 2">
            <a:extLst>
              <a:ext uri="{FF2B5EF4-FFF2-40B4-BE49-F238E27FC236}">
                <a16:creationId xmlns:a16="http://schemas.microsoft.com/office/drawing/2014/main" id="{41BCC190-D163-86B2-3C48-794B5C9C597B}"/>
              </a:ext>
            </a:extLst>
          </p:cNvPr>
          <p:cNvSpPr txBox="1"/>
          <p:nvPr/>
        </p:nvSpPr>
        <p:spPr>
          <a:xfrm>
            <a:off x="435404" y="3153910"/>
            <a:ext cx="7112682" cy="1116716"/>
          </a:xfrm>
          <a:prstGeom prst="rect">
            <a:avLst/>
          </a:prstGeom>
          <a:noFill/>
        </p:spPr>
        <p:txBody>
          <a:bodyPr wrap="square" rtlCol="0">
            <a:spAutoFit/>
          </a:bodyPr>
          <a:lstStyle/>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Living Next to a Solar Facility</a:t>
            </a:r>
            <a:endParaRPr lang="en-US" sz="1000" b="1" dirty="0">
              <a:solidFill>
                <a:srgbClr val="2D4264"/>
              </a:solidFill>
              <a:latin typeface="Advent Pro" panose="020B0604020202020204" charset="0"/>
            </a:endParaRPr>
          </a:p>
          <a:p>
            <a:pPr marL="158750">
              <a:lnSpc>
                <a:spcPct val="115000"/>
              </a:lnSpc>
              <a:buClr>
                <a:srgbClr val="434343"/>
              </a:buClr>
              <a:buSzPts val="1100"/>
              <a:defRPr/>
            </a:pPr>
            <a:r>
              <a:rPr lang="en-US" sz="1000" dirty="0">
                <a:solidFill>
                  <a:srgbClr val="2D4264"/>
                </a:solidFill>
                <a:latin typeface="Advent Pro" panose="020B0604020202020204" charset="0"/>
              </a:rPr>
              <a:t>There are no known causes or impacts to nearby residents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Electricity from solar panels and transmission to power grid emits extremely weak electromagnetic fields; posing virtually no degree of human risk according to the </a:t>
            </a:r>
            <a:r>
              <a:rPr lang="en-US" sz="1000" b="1" dirty="0">
                <a:solidFill>
                  <a:srgbClr val="2D4264"/>
                </a:solidFill>
                <a:latin typeface="Advent Pro" panose="020B0604020202020204" charset="0"/>
              </a:rPr>
              <a:t>World Health Organization (WHO)</a:t>
            </a:r>
            <a:r>
              <a:rPr lang="en-US" sz="1000" dirty="0">
                <a:solidFill>
                  <a:srgbClr val="2D4264"/>
                </a:solidFill>
                <a:latin typeface="Advent Pro" panose="020B0604020202020204" charset="0"/>
              </a:rPr>
              <a:t>.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Exposure to weak electromagnetic fields has not been proven to impact human biology over time.</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897955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Employment</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343139"/>
            <a:ext cx="7410450" cy="1661993"/>
          </a:xfrm>
          <a:prstGeom prst="rect">
            <a:avLst/>
          </a:prstGeom>
          <a:noFill/>
        </p:spPr>
        <p:txBody>
          <a:bodyPr wrap="square" rtlCol="0">
            <a:spAutoFit/>
          </a:bodyPr>
          <a:lstStyle/>
          <a:p>
            <a:r>
              <a:rPr lang="en-US" sz="1100" b="1" dirty="0">
                <a:solidFill>
                  <a:srgbClr val="2D4264"/>
                </a:solidFill>
                <a:latin typeface="Advent Pro" panose="020B0604020202020204" charset="0"/>
              </a:rPr>
              <a:t>Employment</a:t>
            </a:r>
          </a:p>
          <a:p>
            <a:endParaRPr lang="en-US" sz="11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construction of the facility will require approximately 20-40 employees, over a construction period lasting 4 to 6 months (weather permitting). Typical employment will include equipment operators, electricians, fence installers, laborers and construction managers; primarily drawn from the local workforce (if available) and paid the prevailing wage standard.</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Once construction is complete, there will be 3 to 5 employees periodically visiting the site to perform operational maintenance on the equipment – in addition to offsite, remote monitoring 24/7/365. Routine landscaping will be provided on a regular basis throughout the life of the project.</a:t>
            </a:r>
          </a:p>
          <a:p>
            <a:endParaRPr lang="en-US" sz="1100" b="1" dirty="0">
              <a:solidFill>
                <a:srgbClr val="2D4264"/>
              </a:solidFill>
              <a:latin typeface="Advent Pro" panose="020B0604020202020204" charset="0"/>
            </a:endParaRPr>
          </a:p>
        </p:txBody>
      </p:sp>
    </p:spTree>
    <p:extLst>
      <p:ext uri="{BB962C8B-B14F-4D97-AF65-F5344CB8AC3E}">
        <p14:creationId xmlns:p14="http://schemas.microsoft.com/office/powerpoint/2010/main" val="4009917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Operations and Maintenance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523875" y="1343139"/>
            <a:ext cx="7410450" cy="2570960"/>
          </a:xfrm>
          <a:prstGeom prst="rect">
            <a:avLst/>
          </a:prstGeom>
          <a:noFill/>
        </p:spPr>
        <p:txBody>
          <a:bodyPr wrap="square" rtlCol="0">
            <a:spAutoFit/>
          </a:bodyPr>
          <a:lstStyle/>
          <a:p>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Ma</a:t>
            </a:r>
            <a:r>
              <a:rPr lang="en-US" sz="1000" dirty="0" err="1">
                <a:solidFill>
                  <a:srgbClr val="2D4264"/>
                </a:solidFill>
                <a:latin typeface="Advent Pro" panose="020B0604020202020204" charset="0"/>
              </a:rPr>
              <a:t>intenance</a:t>
            </a:r>
            <a:r>
              <a:rPr lang="en-US" sz="1000" dirty="0">
                <a:solidFill>
                  <a:srgbClr val="2D4264"/>
                </a:solidFill>
                <a:latin typeface="Advent Pro" panose="020B0604020202020204" charset="0"/>
              </a:rPr>
              <a:t> will include inspection of all equipment, vegetation control, and fence inspections. </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Maintenance of grounds keeping shall include mowing, reseeding, and weed management practices.</a:t>
            </a:r>
            <a:endParaRPr lang="en-US" sz="1100" dirty="0">
              <a:solidFill>
                <a:srgbClr val="2D4264"/>
              </a:solidFill>
              <a:latin typeface="Advent Pro" panose="020B0604020202020204" charset="0"/>
            </a:endParaRPr>
          </a:p>
          <a:p>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Preventative Maintenance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Component inspection - scheduled visits based on manufacturer recommendations (generally 1 – 2 visits per year).</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Module cleaning; not expected due to average monthly rainfall in the area.</a:t>
            </a:r>
          </a:p>
          <a:p>
            <a:pPr marL="457200" lvl="6"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Corrective Maintenance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Remote diagnosis via SCADA, or Data Acquisition System (DAS) .</a:t>
            </a:r>
            <a:endParaRPr lang="en-US" sz="1000" dirty="0">
              <a:solidFill>
                <a:srgbClr val="2D4264"/>
              </a:solidFill>
              <a:latin typeface="Advent Pro" panose="020B0604020202020204" charset="0"/>
            </a:endParaRPr>
          </a:p>
          <a:p>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Vegetation</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Vegetation </a:t>
            </a:r>
            <a:r>
              <a:rPr lang="en-US" sz="1000" dirty="0">
                <a:solidFill>
                  <a:srgbClr val="2D4264"/>
                </a:solidFill>
                <a:latin typeface="Advent Pro" panose="020B0604020202020204" charset="0"/>
              </a:rPr>
              <a:t>be</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neath/between solar panels will be maintained to keep growth below the solar panels’ low edge at maximum tilt angle.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If chemical control is to be applied, it will be in accordance with Illinois Noxious Weed regulations</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 and by a licensed pesticide applicator.</a:t>
            </a:r>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439164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F826-306C-12B5-13E0-6FB0A8751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8BDBF-B297-7C24-9CDE-297F20500910}"/>
              </a:ext>
            </a:extLst>
          </p:cNvPr>
          <p:cNvSpPr>
            <a:spLocks noGrp="1"/>
          </p:cNvSpPr>
          <p:nvPr>
            <p:ph type="title"/>
          </p:nvPr>
        </p:nvSpPr>
        <p:spPr/>
        <p:txBody>
          <a:bodyPr/>
          <a:lstStyle/>
          <a:p>
            <a:r>
              <a:rPr lang="en-US" dirty="0">
                <a:solidFill>
                  <a:srgbClr val="2D4264"/>
                </a:solidFill>
                <a:latin typeface="Sitka Banner" panose="02000505000000020004" pitchFamily="2" charset="0"/>
              </a:rPr>
              <a:t>Noise Pollution</a:t>
            </a:r>
          </a:p>
        </p:txBody>
      </p:sp>
      <p:sp>
        <p:nvSpPr>
          <p:cNvPr id="13" name="TextBox 12">
            <a:extLst>
              <a:ext uri="{FF2B5EF4-FFF2-40B4-BE49-F238E27FC236}">
                <a16:creationId xmlns:a16="http://schemas.microsoft.com/office/drawing/2014/main" id="{E201FA75-95EE-F50A-3FC9-E05DE599A604}"/>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6BF9F336-F0DC-EBD5-B36C-E6B6E21C806F}"/>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4B923860-5D79-BDA8-29CA-3E0C3378DF54}"/>
              </a:ext>
            </a:extLst>
          </p:cNvPr>
          <p:cNvPicPr>
            <a:picLocks noChangeAspect="1"/>
          </p:cNvPicPr>
          <p:nvPr/>
        </p:nvPicPr>
        <p:blipFill>
          <a:blip r:embed="rId4"/>
          <a:srcRect b="26649"/>
          <a:stretch/>
        </p:blipFill>
        <p:spPr>
          <a:xfrm>
            <a:off x="4581193" y="913688"/>
            <a:ext cx="4350305" cy="4027147"/>
          </a:xfrm>
          <a:prstGeom prst="rect">
            <a:avLst/>
          </a:prstGeom>
          <a:ln>
            <a:solidFill>
              <a:schemeClr val="tx1"/>
            </a:solidFill>
          </a:ln>
        </p:spPr>
      </p:pic>
      <p:sp>
        <p:nvSpPr>
          <p:cNvPr id="6" name="TextBox 5">
            <a:extLst>
              <a:ext uri="{FF2B5EF4-FFF2-40B4-BE49-F238E27FC236}">
                <a16:creationId xmlns:a16="http://schemas.microsoft.com/office/drawing/2014/main" id="{2680B11C-2FF9-9BAF-7F34-5C2F9ADA5E3C}"/>
              </a:ext>
            </a:extLst>
          </p:cNvPr>
          <p:cNvSpPr txBox="1"/>
          <p:nvPr/>
        </p:nvSpPr>
        <p:spPr>
          <a:xfrm>
            <a:off x="155371" y="1382450"/>
            <a:ext cx="4164035" cy="2378600"/>
          </a:xfrm>
          <a:prstGeom prst="rect">
            <a:avLst/>
          </a:prstGeom>
          <a:noFill/>
        </p:spPr>
        <p:txBody>
          <a:bodyPr wrap="square" rtlCol="0">
            <a:spAutoFit/>
          </a:bodyPr>
          <a:lstStyle/>
          <a:p>
            <a:pPr marL="158750" lvl="6">
              <a:lnSpc>
                <a:spcPct val="115000"/>
              </a:lnSpc>
              <a:buClr>
                <a:srgbClr val="434343"/>
              </a:buClr>
              <a:buSzPts val="1100"/>
              <a:defRPr/>
            </a:pPr>
            <a:r>
              <a:rPr lang="en-US" sz="1000" b="1" dirty="0">
                <a:solidFill>
                  <a:srgbClr val="2D4264"/>
                </a:solidFill>
                <a:latin typeface="Advent Pro" panose="020B0604020202020204" charset="0"/>
              </a:rPr>
              <a:t>Conclusions</a:t>
            </a:r>
          </a:p>
          <a:p>
            <a:pPr marL="158750" lvl="6">
              <a:lnSpc>
                <a:spcPct val="115000"/>
              </a:lnSpc>
              <a:buClr>
                <a:srgbClr val="434343"/>
              </a:buClr>
              <a:buSzPts val="1100"/>
              <a:defRPr/>
            </a:pPr>
            <a:r>
              <a:rPr lang="en-US" sz="1000" dirty="0">
                <a:solidFill>
                  <a:srgbClr val="2D4264"/>
                </a:solidFill>
                <a:latin typeface="Advent Pro" panose="020B0604020202020204" charset="0"/>
              </a:rPr>
              <a:t>The proposed solar photovoltaic project site is less than a mile west of Gilberts, approximately 1.5 miles southeast of Huntley, and 2.5 miles east of Hampshire. The site is generally located south of Higgins Road (IL Route 72), east of Big Timber Road (County Road 21), and southwest of Jane Addams Memorial Tollway (I-90). Additionally, Union Pacific (UP) railroad tracks are located approximately 1 mile east of the project site.</a:t>
            </a:r>
          </a:p>
          <a:p>
            <a:pPr marL="158750" lvl="6">
              <a:lnSpc>
                <a:spcPct val="115000"/>
              </a:lnSpc>
              <a:buClr>
                <a:srgbClr val="434343"/>
              </a:buClr>
              <a:buSzPts val="1100"/>
              <a:defRPr/>
            </a:pPr>
            <a:endParaRPr lang="en-US" sz="1000" dirty="0">
              <a:solidFill>
                <a:srgbClr val="2D4264"/>
              </a:solidFill>
              <a:latin typeface="Advent Pro" panose="020B0604020202020204" charset="0"/>
            </a:endParaRPr>
          </a:p>
          <a:p>
            <a:pPr marL="158750" lvl="6">
              <a:lnSpc>
                <a:spcPct val="115000"/>
              </a:lnSpc>
              <a:buClr>
                <a:srgbClr val="434343"/>
              </a:buClr>
              <a:buSzPts val="1100"/>
              <a:defRPr/>
            </a:pPr>
            <a:r>
              <a:rPr lang="en-US" sz="1000" dirty="0">
                <a:solidFill>
                  <a:srgbClr val="2D4264"/>
                </a:solidFill>
                <a:latin typeface="Advent Pro" panose="020B0604020202020204" charset="0"/>
              </a:rPr>
              <a:t>After modeling and analyzing the anticipated operational sound levels throughout the proposed solar site, it was determined that noise mitigation measures are not needed at this time since the anticipated operational sound levels will remain below the IPCB allowable noise levels at the surrounding Class A land uses during daytime hours.</a:t>
            </a:r>
          </a:p>
        </p:txBody>
      </p:sp>
    </p:spTree>
    <p:extLst>
      <p:ext uri="{BB962C8B-B14F-4D97-AF65-F5344CB8AC3E}">
        <p14:creationId xmlns:p14="http://schemas.microsoft.com/office/powerpoint/2010/main" val="118060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a:t>
            </a:r>
          </a:p>
          <a:p>
            <a:pPr defTabSz="685800">
              <a:buClrTx/>
            </a:pPr>
            <a:r>
              <a:rPr lang="en-US" sz="1350" kern="1200" dirty="0">
                <a:solidFill>
                  <a:srgbClr val="046A38"/>
                </a:solidFill>
                <a:latin typeface="Calibri" panose="020F0502020204030204"/>
                <a:ea typeface="+mn-ea"/>
                <a:cs typeface="+mn-cs"/>
              </a:rPr>
              <a:t>Big Timber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841821" y="2662864"/>
            <a:ext cx="5832630"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2050" name="Picture 2" descr="Serviceberry For Sale Online | The Tree Center">
            <a:extLst>
              <a:ext uri="{FF2B5EF4-FFF2-40B4-BE49-F238E27FC236}">
                <a16:creationId xmlns:a16="http://schemas.microsoft.com/office/drawing/2014/main" id="{2CEA61D1-C0BA-E8DE-7AE0-9BBD5982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68" y="1747655"/>
            <a:ext cx="1131568" cy="137040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2" name="Picture 4" descr="Redbud is Ready for Spring - Virginia Native Plant Society">
            <a:extLst>
              <a:ext uri="{FF2B5EF4-FFF2-40B4-BE49-F238E27FC236}">
                <a16:creationId xmlns:a16="http://schemas.microsoft.com/office/drawing/2014/main" id="{F1AC61E6-BC27-923E-50C1-8FA247134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200" y="1749708"/>
            <a:ext cx="1696073" cy="136835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4" name="Picture 6" descr="American Hazelnut (Corylus americana) in Winnipeg Headingley Oak Bluff ...">
            <a:extLst>
              <a:ext uri="{FF2B5EF4-FFF2-40B4-BE49-F238E27FC236}">
                <a16:creationId xmlns:a16="http://schemas.microsoft.com/office/drawing/2014/main" id="{827BCAEE-55E4-7242-4860-C9406BA60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3062" y="1747654"/>
            <a:ext cx="1729245" cy="136835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6" name="Picture 8" descr="Hypericum prolificum (Shrubby St. John’s Wort) – Local Native Plant ...">
            <a:extLst>
              <a:ext uri="{FF2B5EF4-FFF2-40B4-BE49-F238E27FC236}">
                <a16:creationId xmlns:a16="http://schemas.microsoft.com/office/drawing/2014/main" id="{C507F4B6-4798-9CE1-6030-D81DCD225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996" y="1747655"/>
            <a:ext cx="1708475" cy="136835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8" name="Picture 10" descr="Arbor Vitae Tree | Arbor Tool Galleries">
            <a:extLst>
              <a:ext uri="{FF2B5EF4-FFF2-40B4-BE49-F238E27FC236}">
                <a16:creationId xmlns:a16="http://schemas.microsoft.com/office/drawing/2014/main" id="{7728E85C-FBEC-D978-23FF-0B8DB9F431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4268" y="1727521"/>
            <a:ext cx="1112657" cy="138848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6F54FC-D77C-643C-AF42-DDB049C5526D}"/>
              </a:ext>
            </a:extLst>
          </p:cNvPr>
          <p:cNvSpPr txBox="1"/>
          <p:nvPr/>
        </p:nvSpPr>
        <p:spPr>
          <a:xfrm>
            <a:off x="658260" y="3131240"/>
            <a:ext cx="79975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Serviceberry</a:t>
            </a:r>
          </a:p>
        </p:txBody>
      </p:sp>
      <p:sp>
        <p:nvSpPr>
          <p:cNvPr id="16" name="TextBox 15">
            <a:extLst>
              <a:ext uri="{FF2B5EF4-FFF2-40B4-BE49-F238E27FC236}">
                <a16:creationId xmlns:a16="http://schemas.microsoft.com/office/drawing/2014/main" id="{CB6F9F00-CDF8-B764-8EE0-1ECBE7A7069D}"/>
              </a:ext>
            </a:extLst>
          </p:cNvPr>
          <p:cNvSpPr txBox="1"/>
          <p:nvPr/>
        </p:nvSpPr>
        <p:spPr>
          <a:xfrm>
            <a:off x="2143368"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Eastern Redbud</a:t>
            </a:r>
          </a:p>
        </p:txBody>
      </p:sp>
      <p:sp>
        <p:nvSpPr>
          <p:cNvPr id="18" name="TextBox 17">
            <a:extLst>
              <a:ext uri="{FF2B5EF4-FFF2-40B4-BE49-F238E27FC236}">
                <a16:creationId xmlns:a16="http://schemas.microsoft.com/office/drawing/2014/main" id="{887505AB-B826-E7B7-C7BD-2823021F9A5C}"/>
              </a:ext>
            </a:extLst>
          </p:cNvPr>
          <p:cNvSpPr txBox="1"/>
          <p:nvPr/>
        </p:nvSpPr>
        <p:spPr>
          <a:xfrm>
            <a:off x="4065242"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American Hazelnut</a:t>
            </a:r>
          </a:p>
        </p:txBody>
      </p:sp>
      <p:sp>
        <p:nvSpPr>
          <p:cNvPr id="19" name="TextBox 18">
            <a:extLst>
              <a:ext uri="{FF2B5EF4-FFF2-40B4-BE49-F238E27FC236}">
                <a16:creationId xmlns:a16="http://schemas.microsoft.com/office/drawing/2014/main" id="{36CA8A81-3840-302C-26EF-89870B52980C}"/>
              </a:ext>
            </a:extLst>
          </p:cNvPr>
          <p:cNvSpPr txBox="1"/>
          <p:nvPr/>
        </p:nvSpPr>
        <p:spPr>
          <a:xfrm>
            <a:off x="5832260" y="3139195"/>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Shrubby St. John’s Wort</a:t>
            </a:r>
          </a:p>
        </p:txBody>
      </p:sp>
      <p:sp>
        <p:nvSpPr>
          <p:cNvPr id="23" name="TextBox 22">
            <a:extLst>
              <a:ext uri="{FF2B5EF4-FFF2-40B4-BE49-F238E27FC236}">
                <a16:creationId xmlns:a16="http://schemas.microsoft.com/office/drawing/2014/main" id="{3143CC2A-28C3-5600-23E0-F9B16381D192}"/>
              </a:ext>
            </a:extLst>
          </p:cNvPr>
          <p:cNvSpPr txBox="1"/>
          <p:nvPr/>
        </p:nvSpPr>
        <p:spPr>
          <a:xfrm>
            <a:off x="7719059"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Arbor vitae</a:t>
            </a:r>
          </a:p>
        </p:txBody>
      </p:sp>
      <p:sp>
        <p:nvSpPr>
          <p:cNvPr id="27" name="TextBox 26">
            <a:extLst>
              <a:ext uri="{FF2B5EF4-FFF2-40B4-BE49-F238E27FC236}">
                <a16:creationId xmlns:a16="http://schemas.microsoft.com/office/drawing/2014/main" id="{B413B78F-EB50-00B2-7300-92103A5099FE}"/>
              </a:ext>
            </a:extLst>
          </p:cNvPr>
          <p:cNvSpPr txBox="1"/>
          <p:nvPr/>
        </p:nvSpPr>
        <p:spPr>
          <a:xfrm>
            <a:off x="3139085" y="1283733"/>
            <a:ext cx="2433911" cy="307777"/>
          </a:xfrm>
          <a:prstGeom prst="rect">
            <a:avLst/>
          </a:prstGeom>
          <a:noFill/>
        </p:spPr>
        <p:txBody>
          <a:bodyPr wrap="square" rtlCol="0">
            <a:spAutoFit/>
          </a:bodyPr>
          <a:lstStyle/>
          <a:p>
            <a:pPr defTabSz="685800">
              <a:buClrTx/>
            </a:pPr>
            <a:r>
              <a:rPr lang="en-US" kern="1200" dirty="0">
                <a:solidFill>
                  <a:srgbClr val="046A38"/>
                </a:solidFill>
                <a:latin typeface="Calibri" panose="020F0502020204030204"/>
                <a:ea typeface="+mn-ea"/>
                <a:cs typeface="+mn-cs"/>
              </a:rPr>
              <a:t>Single Row of Trees and Shrubs</a:t>
            </a:r>
          </a:p>
        </p:txBody>
      </p:sp>
      <p:sp>
        <p:nvSpPr>
          <p:cNvPr id="26" name="TextBox 25">
            <a:extLst>
              <a:ext uri="{FF2B5EF4-FFF2-40B4-BE49-F238E27FC236}">
                <a16:creationId xmlns:a16="http://schemas.microsoft.com/office/drawing/2014/main" id="{B9440259-16F9-DED6-498D-30923C5796F5}"/>
              </a:ext>
            </a:extLst>
          </p:cNvPr>
          <p:cNvSpPr txBox="1"/>
          <p:nvPr/>
        </p:nvSpPr>
        <p:spPr>
          <a:xfrm>
            <a:off x="189375" y="3481448"/>
            <a:ext cx="5832630" cy="27699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Vegetative buffer: 10-25 feet tall (typical), each tree 10-20 feet wide (typical)</a:t>
            </a:r>
          </a:p>
        </p:txBody>
      </p:sp>
    </p:spTree>
    <p:extLst>
      <p:ext uri="{BB962C8B-B14F-4D97-AF65-F5344CB8AC3E}">
        <p14:creationId xmlns:p14="http://schemas.microsoft.com/office/powerpoint/2010/main" val="134697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214552"/>
            <a:ext cx="7410450" cy="212058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Project Size </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5mW</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Tracker Type</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Horizontal Tracker</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Interconnecting Utility</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Commonwealth Edison</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Annual Power Yield</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11,00,000 kWh (Enough to power ~1,300 homes annually)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0070C0"/>
              </a:solidFill>
              <a:effectLst/>
              <a:uLnTx/>
              <a:uFillTx/>
              <a:latin typeface="Advent Pro" panose="020B0604020202020204" charset="0"/>
              <a:cs typeface="Arial"/>
              <a:sym typeface="Arial"/>
            </a:endParaRPr>
          </a:p>
        </p:txBody>
      </p:sp>
      <p:pic>
        <p:nvPicPr>
          <p:cNvPr id="5" name="Picture 4" descr="Solar">
            <a:extLst>
              <a:ext uri="{FF2B5EF4-FFF2-40B4-BE49-F238E27FC236}">
                <a16:creationId xmlns:a16="http://schemas.microsoft.com/office/drawing/2014/main" id="{2A310DF7-70D5-B7DF-04D4-DE369188A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502" y="1174379"/>
            <a:ext cx="4704815" cy="246839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939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1"/>
            <a:ext cx="8429345" cy="3739485"/>
          </a:xfrm>
          <a:prstGeom prst="rect">
            <a:avLst/>
          </a:prstGeom>
          <a:noFill/>
        </p:spPr>
        <p:txBody>
          <a:bodyPr wrap="square" rtlCol="0">
            <a:spAutoFit/>
          </a:bodyPr>
          <a:lstStyle/>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Serviceberry (</a:t>
            </a:r>
            <a:r>
              <a:rPr lang="en-US" sz="1350" b="1" i="1" kern="1200" dirty="0">
                <a:solidFill>
                  <a:srgbClr val="046A38"/>
                </a:solidFill>
                <a:latin typeface="Calibri" panose="020F0502020204030204"/>
                <a:ea typeface="+mn-ea"/>
                <a:cs typeface="+mn-cs"/>
              </a:rPr>
              <a:t>Amelanchier </a:t>
            </a:r>
            <a:r>
              <a:rPr lang="en-US" sz="1350" b="1" i="1" kern="1200" dirty="0" err="1">
                <a:solidFill>
                  <a:srgbClr val="046A38"/>
                </a:solidFill>
                <a:latin typeface="Calibri" panose="020F0502020204030204"/>
                <a:ea typeface="+mn-ea"/>
                <a:cs typeface="+mn-cs"/>
              </a:rPr>
              <a:t>laevis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Serviceberry is an attractive understory tree, blooming white flowers in early spring.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Eastern redbud (</a:t>
            </a:r>
            <a:r>
              <a:rPr lang="en-US" sz="1350" b="1" i="1" kern="1200" dirty="0">
                <a:solidFill>
                  <a:srgbClr val="046A38"/>
                </a:solidFill>
                <a:latin typeface="Calibri" panose="020F0502020204030204"/>
                <a:ea typeface="+mn-ea"/>
                <a:cs typeface="+mn-cs"/>
              </a:rPr>
              <a:t>Cercis canadensis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Eastern Redbud is an attractive understory tree, blooming rose-purple flowers in early spring.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American Hazelnut (</a:t>
            </a:r>
            <a:r>
              <a:rPr lang="en-US" sz="1350" b="1" i="1" kern="1200" dirty="0">
                <a:solidFill>
                  <a:srgbClr val="046A38"/>
                </a:solidFill>
                <a:latin typeface="Calibri" panose="020F0502020204030204"/>
                <a:ea typeface="+mn-ea"/>
                <a:cs typeface="+mn-cs"/>
              </a:rPr>
              <a:t>Corylus americana</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Hazelnut is an understory tree, blooming in early spring with small pink flowers.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Shrubby St. John’s Wort (</a:t>
            </a:r>
            <a:r>
              <a:rPr lang="en-US" sz="1350" b="1" i="1" kern="1200" dirty="0">
                <a:solidFill>
                  <a:srgbClr val="046A38"/>
                </a:solidFill>
                <a:latin typeface="Calibri" panose="020F0502020204030204"/>
                <a:ea typeface="+mn-ea"/>
                <a:cs typeface="+mn-cs"/>
              </a:rPr>
              <a:t>Hypericum </a:t>
            </a:r>
            <a:r>
              <a:rPr lang="en-US" sz="1350" b="1" i="1" kern="1200" dirty="0" err="1">
                <a:solidFill>
                  <a:srgbClr val="046A38"/>
                </a:solidFill>
                <a:latin typeface="Calibri" panose="020F0502020204030204"/>
                <a:ea typeface="+mn-ea"/>
                <a:cs typeface="+mn-cs"/>
              </a:rPr>
              <a:t>prolificum</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St. John’s wort is a smaller woody species. However, it blooms a bright yellow flowers in late summer. It offers visual appeal, as well as a very popular choice for bees and many other pollinators.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Arbor vitae (</a:t>
            </a:r>
            <a:r>
              <a:rPr lang="en-US" sz="1350" b="1" i="1" kern="1200" dirty="0">
                <a:solidFill>
                  <a:srgbClr val="046A38"/>
                </a:solidFill>
                <a:latin typeface="Calibri" panose="020F0502020204030204"/>
                <a:ea typeface="+mn-ea"/>
                <a:cs typeface="+mn-cs"/>
              </a:rPr>
              <a:t>Thuja occidentalis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Evergreen tree is a popular choice for screening due to its dense foliage and fast growth rate. It requires minimal maintenance once established.</a:t>
            </a:r>
            <a:endParaRPr lang="en-US" sz="1350" b="1"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Techny Arbor Vitae </a:t>
            </a:r>
            <a:r>
              <a:rPr lang="en-US" sz="1350" b="1" i="1" kern="1200" dirty="0">
                <a:solidFill>
                  <a:srgbClr val="046A38"/>
                </a:solidFill>
                <a:latin typeface="Calibri" panose="020F0502020204030204"/>
                <a:ea typeface="+mn-ea"/>
                <a:cs typeface="+mn-cs"/>
              </a:rPr>
              <a:t>(Thuja occidentalis “Techny”): </a:t>
            </a:r>
            <a:r>
              <a:rPr lang="en-US" sz="1350" kern="1200" dirty="0">
                <a:solidFill>
                  <a:srgbClr val="046A38"/>
                </a:solidFill>
                <a:latin typeface="Calibri" panose="020F0502020204030204"/>
                <a:ea typeface="+mn-ea"/>
                <a:cs typeface="+mn-cs"/>
              </a:rPr>
              <a:t>This cultivar of Arborvitae is known for its rapid growth and tall, dense screen. It requires minimal pruning and is relatively low maintenance.</a:t>
            </a:r>
            <a:endParaRPr lang="en-US" sz="1350" b="1" i="1" kern="1200" dirty="0">
              <a:solidFill>
                <a:srgbClr val="046A38"/>
              </a:solidFill>
              <a:latin typeface="Calibri" panose="020F0502020204030204"/>
              <a:ea typeface="+mn-ea"/>
              <a:cs typeface="+mn-cs"/>
            </a:endParaRPr>
          </a:p>
          <a:p>
            <a:pPr defTabSz="685800">
              <a:buClrTx/>
            </a:pPr>
            <a:endParaRPr lang="en-US" sz="1350"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endParaRPr lang="en-US" sz="1350" kern="1200" dirty="0">
              <a:solidFill>
                <a:srgbClr val="046A38"/>
              </a:solidFill>
              <a:latin typeface="Calibri" panose="020F0502020204030204"/>
              <a:ea typeface="+mn-ea"/>
              <a:cs typeface="+mn-cs"/>
            </a:endParaRP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a:t>
            </a:r>
          </a:p>
          <a:p>
            <a:pPr defTabSz="685800">
              <a:buClrTx/>
            </a:pPr>
            <a:r>
              <a:rPr lang="en-US" sz="1350" kern="1200" dirty="0">
                <a:solidFill>
                  <a:srgbClr val="046A38"/>
                </a:solidFill>
                <a:latin typeface="Calibri" panose="020F0502020204030204"/>
                <a:ea typeface="+mn-ea"/>
                <a:cs typeface="+mn-cs"/>
              </a:rPr>
              <a:t>Big Timber Solar Farm</a:t>
            </a:r>
          </a:p>
        </p:txBody>
      </p:sp>
    </p:spTree>
    <p:extLst>
      <p:ext uri="{BB962C8B-B14F-4D97-AF65-F5344CB8AC3E}">
        <p14:creationId xmlns:p14="http://schemas.microsoft.com/office/powerpoint/2010/main" val="802349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1869743"/>
          </a:xfrm>
          <a:prstGeom prst="rect">
            <a:avLst/>
          </a:prstGeom>
          <a:noFill/>
        </p:spPr>
        <p:txBody>
          <a:bodyPr wrap="square" rtlCol="0">
            <a:spAutoFit/>
          </a:bodyPr>
          <a:lstStyle/>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Solar farms preserve the land for future agricultural use, rather than permanently impacting land by development. After project lifecycle, we are required to decommission and restore the site to allow for agricultural use.</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No chemicals released into the ground as fertilizer or pesticides such as ammonia and nitrogen oxides.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Native vegetation, suitable for pollinators and other species, promotes environmental sustainability.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Restores groundwater/aquifer underground.</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Lowers carbon emissions via solar farm output; producing renewable energy instead of traditional power sources.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Requires low maintenance and are both safe and quiet in terms of the general public.</a:t>
            </a: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0" y="115322"/>
            <a:ext cx="7656987"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Benefits of Solar on Agricultural Fields </a:t>
            </a:r>
          </a:p>
          <a:p>
            <a:pPr defTabSz="685800">
              <a:buClrTx/>
            </a:pPr>
            <a:r>
              <a:rPr lang="en-US" sz="1350" kern="1200" dirty="0">
                <a:solidFill>
                  <a:srgbClr val="046A38"/>
                </a:solidFill>
                <a:latin typeface="Calibri" panose="020F0502020204030204"/>
                <a:ea typeface="+mn-ea"/>
                <a:cs typeface="+mn-cs"/>
              </a:rPr>
              <a:t>Big Timber Solar Farm</a:t>
            </a:r>
          </a:p>
        </p:txBody>
      </p:sp>
      <p:pic>
        <p:nvPicPr>
          <p:cNvPr id="1026" name="Picture 2" descr="Solar Farm Array-Area Mix (under 36&quot;) Seed Mix | Pheasants Forever">
            <a:extLst>
              <a:ext uri="{FF2B5EF4-FFF2-40B4-BE49-F238E27FC236}">
                <a16:creationId xmlns:a16="http://schemas.microsoft.com/office/drawing/2014/main" id="{B8945C91-6169-1036-3EE8-0D0646832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827" y="2837688"/>
            <a:ext cx="2100285" cy="13930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28" name="Picture 4" descr="Solar Farm Color Seed Mix | American Meadows">
            <a:extLst>
              <a:ext uri="{FF2B5EF4-FFF2-40B4-BE49-F238E27FC236}">
                <a16:creationId xmlns:a16="http://schemas.microsoft.com/office/drawing/2014/main" id="{511C2BA8-D8B4-8EA7-7B5E-88EE54C4D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043" y="2837688"/>
            <a:ext cx="2150616" cy="13930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07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3116238"/>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Natural Resource Inventory (NRI)</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Submitted Natural Resource Inventory request to the McHenry-Lake County Soil &amp; Water Conservation District.</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The Land Evaluation Score for the parcel is 64 out of 100.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The concerns regarding the impact of solar farm development on farmland, particularly prime farmland, can be alleviated because, unlike other type of development, solar farms preserve the land for future agricultural use. </a:t>
            </a:r>
          </a:p>
          <a:p>
            <a:pPr defTabSz="685800">
              <a:buClrTx/>
            </a:pPr>
            <a:endParaRPr lang="en-US" sz="1350" kern="1200" dirty="0">
              <a:solidFill>
                <a:srgbClr val="046A38"/>
              </a:solidFill>
              <a:latin typeface="Calibri" panose="020F0502020204030204"/>
              <a:ea typeface="+mn-ea"/>
              <a:cs typeface="+mn-cs"/>
            </a:endParaRPr>
          </a:p>
          <a:p>
            <a:pPr defTabSz="685800">
              <a:buClrTx/>
            </a:pPr>
            <a:r>
              <a:rPr lang="en-US" sz="1350" b="1" kern="1200" dirty="0">
                <a:solidFill>
                  <a:srgbClr val="046A38"/>
                </a:solidFill>
                <a:latin typeface="Calibri" panose="020F0502020204030204"/>
                <a:ea typeface="+mn-ea"/>
                <a:cs typeface="+mn-cs"/>
              </a:rPr>
              <a:t>Illinois Department of Natural Resources (IDNR) State Ecological Review</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Consulted with the IDNR for potential impacts to state threatened or endangered species. Consultation conducted on IDNR’s Ecological Compliance Assessment Tool (</a:t>
            </a:r>
            <a:r>
              <a:rPr lang="en-US" sz="1350" kern="1200" dirty="0" err="1">
                <a:solidFill>
                  <a:srgbClr val="046A38"/>
                </a:solidFill>
                <a:latin typeface="Calibri" panose="020F0502020204030204"/>
                <a:ea typeface="+mn-ea"/>
                <a:cs typeface="+mn-cs"/>
              </a:rPr>
              <a:t>EcoCAT</a:t>
            </a:r>
            <a:r>
              <a:rPr lang="en-US" sz="1350" kern="1200" dirty="0">
                <a:solidFill>
                  <a:srgbClr val="046A38"/>
                </a:solidFill>
                <a:latin typeface="Calibri" panose="020F0502020204030204"/>
                <a:ea typeface="+mn-ea"/>
                <a:cs typeface="+mn-cs"/>
              </a:rPr>
              <a:t>).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Consultation terminated with the following result:</a:t>
            </a:r>
          </a:p>
          <a:p>
            <a:pPr marL="214313" lvl="3" indent="-214313" defTabSz="685800">
              <a:buClrTx/>
              <a:buFont typeface="Arial" panose="020B0604020202020204" pitchFamily="34" charset="0"/>
              <a:buChar char="•"/>
            </a:pPr>
            <a:r>
              <a:rPr lang="en-US" sz="1350" i="1" kern="1200" dirty="0">
                <a:solidFill>
                  <a:srgbClr val="046A38"/>
                </a:solidFill>
                <a:latin typeface="Calibri" panose="020F0502020204030204"/>
                <a:ea typeface="+mn-ea"/>
                <a:cs typeface="+mn-cs"/>
              </a:rPr>
              <a:t>“The Illinois Natural Heritage Database contains no record of State-listed threatened or endangered species, Illinois Natural Area Inventory sites, dedicated Illinois Nature Preserves, or registered Land and Water Reserves in the vicinity of the project location.” </a:t>
            </a: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Big Timber Solar Farm</a:t>
            </a:r>
          </a:p>
        </p:txBody>
      </p:sp>
    </p:spTree>
    <p:extLst>
      <p:ext uri="{BB962C8B-B14F-4D97-AF65-F5344CB8AC3E}">
        <p14:creationId xmlns:p14="http://schemas.microsoft.com/office/powerpoint/2010/main" val="2106292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2908489"/>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U.S. Fish and Wildlife (USFWS)</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Project’s potential to impact federally protected species was evaluated.</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We have initiated a letter in </a:t>
            </a:r>
            <a:r>
              <a:rPr lang="en-US" sz="1350" kern="1200" dirty="0" err="1">
                <a:solidFill>
                  <a:srgbClr val="046A38"/>
                </a:solidFill>
                <a:latin typeface="Calibri" panose="020F0502020204030204"/>
                <a:ea typeface="+mn-ea"/>
                <a:cs typeface="+mn-cs"/>
              </a:rPr>
              <a:t>IPaC</a:t>
            </a:r>
            <a:r>
              <a:rPr lang="en-US" sz="1350" kern="1200" dirty="0">
                <a:solidFill>
                  <a:srgbClr val="046A38"/>
                </a:solidFill>
                <a:latin typeface="Calibri" panose="020F0502020204030204"/>
                <a:ea typeface="+mn-ea"/>
                <a:cs typeface="+mn-cs"/>
              </a:rPr>
              <a:t>, we currently have a species list of the subject parcel. </a:t>
            </a:r>
          </a:p>
          <a:p>
            <a:pPr defTabSz="685800">
              <a:buClrTx/>
            </a:pPr>
            <a:endParaRPr lang="en-US" sz="1350" kern="1200" dirty="0">
              <a:solidFill>
                <a:srgbClr val="046A38"/>
              </a:solidFill>
              <a:latin typeface="Calibri" panose="020F0502020204030204"/>
              <a:ea typeface="+mn-ea"/>
              <a:cs typeface="+mn-cs"/>
            </a:endParaRPr>
          </a:p>
          <a:p>
            <a:pPr defTabSz="685800">
              <a:buClrTx/>
            </a:pPr>
            <a:r>
              <a:rPr lang="en-US" sz="1350" b="1" kern="1200" dirty="0">
                <a:solidFill>
                  <a:srgbClr val="046A38"/>
                </a:solidFill>
                <a:latin typeface="Calibri" panose="020F0502020204030204"/>
                <a:ea typeface="+mn-ea"/>
                <a:cs typeface="+mn-cs"/>
              </a:rPr>
              <a:t>Illinois State Historic Preservation Office</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Review completed Under the Illinois State Agency Historic Resources Protection Act, IDNR’s Illinois State Historic Preservation Office (SHPO) identifies possible effects on archeological or architectural (cultural) resources.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Said review indicated, </a:t>
            </a:r>
            <a:r>
              <a:rPr lang="en-US" sz="1350" i="1" kern="1200" dirty="0">
                <a:solidFill>
                  <a:srgbClr val="046A38"/>
                </a:solidFill>
                <a:latin typeface="Calibri" panose="020F0502020204030204"/>
                <a:ea typeface="+mn-ea"/>
                <a:cs typeface="+mn-cs"/>
              </a:rPr>
              <a:t>“Our files do not identify any known historic properties within the high probability area for archeological resources as defined in the stated Act. Accordingly, this project is EXEMPT pursuant to the Illinois State Agency Historic Resources Preservation Act (20 ILCS 3420/6). An archeological survey for your above referenced project is not required under state law.” </a:t>
            </a: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Big Timber Solar Farm</a:t>
            </a:r>
          </a:p>
        </p:txBody>
      </p:sp>
    </p:spTree>
    <p:extLst>
      <p:ext uri="{BB962C8B-B14F-4D97-AF65-F5344CB8AC3E}">
        <p14:creationId xmlns:p14="http://schemas.microsoft.com/office/powerpoint/2010/main" val="1507590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Big Timber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3" y="998750"/>
            <a:ext cx="2881397" cy="1315745"/>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Wetland Delineation Report</a:t>
            </a:r>
          </a:p>
          <a:p>
            <a:pPr marL="214313" indent="-214313" defTabSz="685800">
              <a:buClrTx/>
              <a:buFont typeface="Arial" panose="020B0604020202020204" pitchFamily="34" charset="0"/>
              <a:buChar char="•"/>
            </a:pPr>
            <a:endParaRPr lang="en-US" sz="1500"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r>
              <a:rPr lang="en-US" sz="1500" kern="1200" dirty="0">
                <a:solidFill>
                  <a:srgbClr val="046A38"/>
                </a:solidFill>
                <a:latin typeface="Calibri" panose="020F0502020204030204"/>
                <a:ea typeface="+mn-ea"/>
                <a:cs typeface="+mn-cs"/>
              </a:rPr>
              <a:t>Zero wetlands were identified onsite </a:t>
            </a: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A2BF32DD-5173-629C-B4B7-0DBAFFF45D0D}"/>
              </a:ext>
            </a:extLst>
          </p:cNvPr>
          <p:cNvPicPr>
            <a:picLocks noChangeAspect="1"/>
          </p:cNvPicPr>
          <p:nvPr/>
        </p:nvPicPr>
        <p:blipFill>
          <a:blip r:embed="rId4"/>
          <a:stretch>
            <a:fillRect/>
          </a:stretch>
        </p:blipFill>
        <p:spPr>
          <a:xfrm>
            <a:off x="3411141" y="565877"/>
            <a:ext cx="5639234" cy="3601380"/>
          </a:xfrm>
          <a:prstGeom prst="rect">
            <a:avLst/>
          </a:prstGeom>
        </p:spPr>
      </p:pic>
    </p:spTree>
    <p:extLst>
      <p:ext uri="{BB962C8B-B14F-4D97-AF65-F5344CB8AC3E}">
        <p14:creationId xmlns:p14="http://schemas.microsoft.com/office/powerpoint/2010/main" val="3700609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7181382"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 – Range Maps</a:t>
            </a:r>
          </a:p>
          <a:p>
            <a:pPr defTabSz="685800">
              <a:buClrTx/>
            </a:pPr>
            <a:r>
              <a:rPr lang="en-US" sz="1350" kern="1200" dirty="0">
                <a:solidFill>
                  <a:srgbClr val="046A38"/>
                </a:solidFill>
                <a:latin typeface="Calibri" panose="020F0502020204030204"/>
                <a:ea typeface="+mn-ea"/>
                <a:cs typeface="+mn-cs"/>
              </a:rPr>
              <a:t>Big Timber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60894" y="1773537"/>
            <a:ext cx="5832630"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2050" name="Picture 2" descr="Serviceberry For Sale Online | The Tree Center">
            <a:extLst>
              <a:ext uri="{FF2B5EF4-FFF2-40B4-BE49-F238E27FC236}">
                <a16:creationId xmlns:a16="http://schemas.microsoft.com/office/drawing/2014/main" id="{2CEA61D1-C0BA-E8DE-7AE0-9BBD5982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41" y="858328"/>
            <a:ext cx="1131568" cy="137040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2" name="Picture 4" descr="Redbud is Ready for Spring - Virginia Native Plant Society">
            <a:extLst>
              <a:ext uri="{FF2B5EF4-FFF2-40B4-BE49-F238E27FC236}">
                <a16:creationId xmlns:a16="http://schemas.microsoft.com/office/drawing/2014/main" id="{F1AC61E6-BC27-923E-50C1-8FA247134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682" y="858328"/>
            <a:ext cx="1696073" cy="136835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4" name="Picture 6" descr="American Hazelnut (Corylus americana) in Winnipeg Headingley Oak Bluff ...">
            <a:extLst>
              <a:ext uri="{FF2B5EF4-FFF2-40B4-BE49-F238E27FC236}">
                <a16:creationId xmlns:a16="http://schemas.microsoft.com/office/drawing/2014/main" id="{827BCAEE-55E4-7242-4860-C9406BA60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2859" y="859141"/>
            <a:ext cx="1696073" cy="134210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6" name="Picture 8" descr="Hypericum prolificum (Shrubby St. John’s Wort) – Local Native Plant ...">
            <a:extLst>
              <a:ext uri="{FF2B5EF4-FFF2-40B4-BE49-F238E27FC236}">
                <a16:creationId xmlns:a16="http://schemas.microsoft.com/office/drawing/2014/main" id="{C507F4B6-4798-9CE1-6030-D81DCD225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083" y="844244"/>
            <a:ext cx="1654666" cy="132525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6F54FC-D77C-643C-AF42-DDB049C5526D}"/>
              </a:ext>
            </a:extLst>
          </p:cNvPr>
          <p:cNvSpPr txBox="1"/>
          <p:nvPr/>
        </p:nvSpPr>
        <p:spPr>
          <a:xfrm>
            <a:off x="685382" y="2203044"/>
            <a:ext cx="79975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Serviceberry</a:t>
            </a:r>
          </a:p>
        </p:txBody>
      </p:sp>
      <p:sp>
        <p:nvSpPr>
          <p:cNvPr id="16" name="TextBox 15">
            <a:extLst>
              <a:ext uri="{FF2B5EF4-FFF2-40B4-BE49-F238E27FC236}">
                <a16:creationId xmlns:a16="http://schemas.microsoft.com/office/drawing/2014/main" id="{CB6F9F00-CDF8-B764-8EE0-1ECBE7A7069D}"/>
              </a:ext>
            </a:extLst>
          </p:cNvPr>
          <p:cNvSpPr txBox="1"/>
          <p:nvPr/>
        </p:nvSpPr>
        <p:spPr>
          <a:xfrm>
            <a:off x="2720105" y="2201243"/>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Eastern Redbud</a:t>
            </a:r>
          </a:p>
        </p:txBody>
      </p:sp>
      <p:sp>
        <p:nvSpPr>
          <p:cNvPr id="18" name="TextBox 17">
            <a:extLst>
              <a:ext uri="{FF2B5EF4-FFF2-40B4-BE49-F238E27FC236}">
                <a16:creationId xmlns:a16="http://schemas.microsoft.com/office/drawing/2014/main" id="{887505AB-B826-E7B7-C7BD-2823021F9A5C}"/>
              </a:ext>
            </a:extLst>
          </p:cNvPr>
          <p:cNvSpPr txBox="1"/>
          <p:nvPr/>
        </p:nvSpPr>
        <p:spPr>
          <a:xfrm>
            <a:off x="4898135" y="219318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American Hazelnut</a:t>
            </a:r>
          </a:p>
        </p:txBody>
      </p:sp>
      <p:sp>
        <p:nvSpPr>
          <p:cNvPr id="19" name="TextBox 18">
            <a:extLst>
              <a:ext uri="{FF2B5EF4-FFF2-40B4-BE49-F238E27FC236}">
                <a16:creationId xmlns:a16="http://schemas.microsoft.com/office/drawing/2014/main" id="{36CA8A81-3840-302C-26EF-89870B52980C}"/>
              </a:ext>
            </a:extLst>
          </p:cNvPr>
          <p:cNvSpPr txBox="1"/>
          <p:nvPr/>
        </p:nvSpPr>
        <p:spPr>
          <a:xfrm>
            <a:off x="7096311" y="2157834"/>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Shrubby St. John’s Wort</a:t>
            </a:r>
          </a:p>
        </p:txBody>
      </p:sp>
      <p:sp>
        <p:nvSpPr>
          <p:cNvPr id="26" name="TextBox 25">
            <a:extLst>
              <a:ext uri="{FF2B5EF4-FFF2-40B4-BE49-F238E27FC236}">
                <a16:creationId xmlns:a16="http://schemas.microsoft.com/office/drawing/2014/main" id="{B9440259-16F9-DED6-498D-30923C5796F5}"/>
              </a:ext>
            </a:extLst>
          </p:cNvPr>
          <p:cNvSpPr txBox="1"/>
          <p:nvPr/>
        </p:nvSpPr>
        <p:spPr>
          <a:xfrm>
            <a:off x="222770" y="4519178"/>
            <a:ext cx="5832630" cy="27699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Vegetative buffer: 10-25 feet tall, each tree 10-20 feet wide</a:t>
            </a:r>
          </a:p>
        </p:txBody>
      </p:sp>
      <p:pic>
        <p:nvPicPr>
          <p:cNvPr id="31" name="Picture 30" descr="A map of the state of illinois&#10;&#10;Description automatically generated">
            <a:extLst>
              <a:ext uri="{FF2B5EF4-FFF2-40B4-BE49-F238E27FC236}">
                <a16:creationId xmlns:a16="http://schemas.microsoft.com/office/drawing/2014/main" id="{DAFCCD73-7FDC-B296-3956-104BA40041B1}"/>
              </a:ext>
            </a:extLst>
          </p:cNvPr>
          <p:cNvPicPr>
            <a:picLocks noChangeAspect="1"/>
          </p:cNvPicPr>
          <p:nvPr/>
        </p:nvPicPr>
        <p:blipFill>
          <a:blip r:embed="rId8"/>
          <a:stretch>
            <a:fillRect/>
          </a:stretch>
        </p:blipFill>
        <p:spPr>
          <a:xfrm>
            <a:off x="610127" y="2521097"/>
            <a:ext cx="927347" cy="1561315"/>
          </a:xfrm>
          <a:prstGeom prst="rect">
            <a:avLst/>
          </a:prstGeom>
          <a:ln>
            <a:solidFill>
              <a:srgbClr val="000000"/>
            </a:solidFill>
          </a:ln>
        </p:spPr>
      </p:pic>
      <p:pic>
        <p:nvPicPr>
          <p:cNvPr id="33" name="Picture 32" descr="A map of the state of illinois&#10;&#10;Description automatically generated">
            <a:extLst>
              <a:ext uri="{FF2B5EF4-FFF2-40B4-BE49-F238E27FC236}">
                <a16:creationId xmlns:a16="http://schemas.microsoft.com/office/drawing/2014/main" id="{3E6A65C0-5F30-50CE-1881-5CC818C2B70B}"/>
              </a:ext>
            </a:extLst>
          </p:cNvPr>
          <p:cNvPicPr>
            <a:picLocks noChangeAspect="1"/>
          </p:cNvPicPr>
          <p:nvPr/>
        </p:nvPicPr>
        <p:blipFill>
          <a:blip r:embed="rId9"/>
          <a:stretch>
            <a:fillRect/>
          </a:stretch>
        </p:blipFill>
        <p:spPr>
          <a:xfrm>
            <a:off x="2728220" y="2519043"/>
            <a:ext cx="927347" cy="1561315"/>
          </a:xfrm>
          <a:prstGeom prst="rect">
            <a:avLst/>
          </a:prstGeom>
          <a:ln>
            <a:solidFill>
              <a:srgbClr val="000000"/>
            </a:solidFill>
          </a:ln>
        </p:spPr>
      </p:pic>
      <p:pic>
        <p:nvPicPr>
          <p:cNvPr id="35" name="Picture 34" descr="A map of the state of illinois&#10;&#10;Description automatically generated">
            <a:extLst>
              <a:ext uri="{FF2B5EF4-FFF2-40B4-BE49-F238E27FC236}">
                <a16:creationId xmlns:a16="http://schemas.microsoft.com/office/drawing/2014/main" id="{303210EC-E73D-7F6A-D062-8963D33A9F5C}"/>
              </a:ext>
            </a:extLst>
          </p:cNvPr>
          <p:cNvPicPr>
            <a:picLocks noChangeAspect="1"/>
          </p:cNvPicPr>
          <p:nvPr/>
        </p:nvPicPr>
        <p:blipFill>
          <a:blip r:embed="rId10"/>
          <a:stretch>
            <a:fillRect/>
          </a:stretch>
        </p:blipFill>
        <p:spPr>
          <a:xfrm>
            <a:off x="4987223" y="2519043"/>
            <a:ext cx="927347" cy="1561315"/>
          </a:xfrm>
          <a:prstGeom prst="rect">
            <a:avLst/>
          </a:prstGeom>
          <a:ln>
            <a:solidFill>
              <a:srgbClr val="000000"/>
            </a:solidFill>
          </a:ln>
        </p:spPr>
      </p:pic>
      <p:pic>
        <p:nvPicPr>
          <p:cNvPr id="37" name="Picture 36" descr="A map of the state of illinois&#10;&#10;Description automatically generated">
            <a:extLst>
              <a:ext uri="{FF2B5EF4-FFF2-40B4-BE49-F238E27FC236}">
                <a16:creationId xmlns:a16="http://schemas.microsoft.com/office/drawing/2014/main" id="{5D2F21B3-76CE-7F41-9432-A962C2A7D984}"/>
              </a:ext>
            </a:extLst>
          </p:cNvPr>
          <p:cNvPicPr>
            <a:picLocks noChangeAspect="1"/>
          </p:cNvPicPr>
          <p:nvPr/>
        </p:nvPicPr>
        <p:blipFill>
          <a:blip r:embed="rId11"/>
          <a:stretch>
            <a:fillRect/>
          </a:stretch>
        </p:blipFill>
        <p:spPr>
          <a:xfrm>
            <a:off x="7290621" y="2519043"/>
            <a:ext cx="927347" cy="1561315"/>
          </a:xfrm>
          <a:prstGeom prst="rect">
            <a:avLst/>
          </a:prstGeom>
          <a:ln>
            <a:solidFill>
              <a:srgbClr val="000000"/>
            </a:solidFill>
          </a:ln>
        </p:spPr>
      </p:pic>
    </p:spTree>
    <p:extLst>
      <p:ext uri="{BB962C8B-B14F-4D97-AF65-F5344CB8AC3E}">
        <p14:creationId xmlns:p14="http://schemas.microsoft.com/office/powerpoint/2010/main" val="3354919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117245"/>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Preliminary Vegetation Plan</a:t>
            </a:r>
          </a:p>
          <a:p>
            <a:pPr defTabSz="685800">
              <a:buClrTx/>
            </a:pPr>
            <a:r>
              <a:rPr lang="en-US" sz="1350" kern="1200" dirty="0">
                <a:solidFill>
                  <a:srgbClr val="046A38"/>
                </a:solidFill>
                <a:latin typeface="Calibri" panose="020F0502020204030204"/>
                <a:ea typeface="+mn-ea"/>
                <a:cs typeface="+mn-cs"/>
              </a:rPr>
              <a:t>Big Timber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3" y="1102248"/>
            <a:ext cx="5920921" cy="191590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As part of the final plan, we will include: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plant diversity in rows and beneath solar arrays.</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Seeds used for native perimeter and buffer areas.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number of native species in perimeter and buffer areas.</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percentage of perimeter buffer area dominated by native plant species.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percentage of site vegetation cover to be dominated by desirable wildflowers.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Habitat site preparation prior to implementation.  </a:t>
            </a: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3074" name="Picture 2" descr="Butterfly milkweed (Asclepias tuberosa) – Wild Seed Project Shop">
            <a:extLst>
              <a:ext uri="{FF2B5EF4-FFF2-40B4-BE49-F238E27FC236}">
                <a16:creationId xmlns:a16="http://schemas.microsoft.com/office/drawing/2014/main" id="{6514C0ED-7089-3E4F-E669-C1B04B0B9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67" y="2817038"/>
            <a:ext cx="1221789"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5B188C-F65D-410D-473F-FBC3FCD32311}"/>
              </a:ext>
            </a:extLst>
          </p:cNvPr>
          <p:cNvSpPr txBox="1"/>
          <p:nvPr/>
        </p:nvSpPr>
        <p:spPr>
          <a:xfrm>
            <a:off x="369534" y="4029781"/>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Butterfly Milkweed</a:t>
            </a:r>
          </a:p>
        </p:txBody>
      </p:sp>
      <p:pic>
        <p:nvPicPr>
          <p:cNvPr id="3078" name="Picture 6" descr="Ohio Spiderwort (Tradescantia Ohiensis)_2 | The Round House">
            <a:extLst>
              <a:ext uri="{FF2B5EF4-FFF2-40B4-BE49-F238E27FC236}">
                <a16:creationId xmlns:a16="http://schemas.microsoft.com/office/drawing/2014/main" id="{70A5D24B-FDE9-9235-2B1F-4421FB40B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289" y="2807992"/>
            <a:ext cx="966057"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8C69CB-A998-8322-8273-5AD2AFF5D68D}"/>
              </a:ext>
            </a:extLst>
          </p:cNvPr>
          <p:cNvSpPr txBox="1"/>
          <p:nvPr/>
        </p:nvSpPr>
        <p:spPr>
          <a:xfrm>
            <a:off x="1797448" y="4029780"/>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Spiderwort</a:t>
            </a:r>
          </a:p>
        </p:txBody>
      </p:sp>
      <p:pic>
        <p:nvPicPr>
          <p:cNvPr id="3080" name="Picture 8" descr="Coreopsis palmata (STIFF COREOPSIS) 03 | John Hagstrom | Flickr">
            <a:extLst>
              <a:ext uri="{FF2B5EF4-FFF2-40B4-BE49-F238E27FC236}">
                <a16:creationId xmlns:a16="http://schemas.microsoft.com/office/drawing/2014/main" id="{7ED25A28-0549-EB8C-574A-ADA805C1E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1693" y="2811965"/>
            <a:ext cx="1222205"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8686E3-D40A-E49D-B95E-9656F7F4A37F}"/>
              </a:ext>
            </a:extLst>
          </p:cNvPr>
          <p:cNvSpPr txBox="1"/>
          <p:nvPr/>
        </p:nvSpPr>
        <p:spPr>
          <a:xfrm>
            <a:off x="3105690" y="4029780"/>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Stiff Coreopsis</a:t>
            </a:r>
          </a:p>
        </p:txBody>
      </p:sp>
      <p:pic>
        <p:nvPicPr>
          <p:cNvPr id="11" name="Picture 8" descr="Penstemon calycosus/Calico Beardtongue/ThePollenNation">
            <a:extLst>
              <a:ext uri="{FF2B5EF4-FFF2-40B4-BE49-F238E27FC236}">
                <a16:creationId xmlns:a16="http://schemas.microsoft.com/office/drawing/2014/main" id="{7E85DB54-689A-D218-E2DF-0B43FCD621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6881" y="2817038"/>
            <a:ext cx="1182942" cy="121274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6965AEE-3A52-608C-6716-951FD7BF3823}"/>
              </a:ext>
            </a:extLst>
          </p:cNvPr>
          <p:cNvSpPr txBox="1"/>
          <p:nvPr/>
        </p:nvSpPr>
        <p:spPr>
          <a:xfrm>
            <a:off x="4413931" y="4013989"/>
            <a:ext cx="1391726"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Calico Beardtongue</a:t>
            </a:r>
          </a:p>
        </p:txBody>
      </p:sp>
    </p:spTree>
    <p:extLst>
      <p:ext uri="{BB962C8B-B14F-4D97-AF65-F5344CB8AC3E}">
        <p14:creationId xmlns:p14="http://schemas.microsoft.com/office/powerpoint/2010/main" val="3428175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Proposed Seed Mixtures</a:t>
            </a:r>
          </a:p>
          <a:p>
            <a:pPr defTabSz="685800">
              <a:buClrTx/>
            </a:pPr>
            <a:r>
              <a:rPr lang="en-US" sz="1350" kern="1200" dirty="0">
                <a:solidFill>
                  <a:srgbClr val="046A38"/>
                </a:solidFill>
                <a:latin typeface="Calibri" panose="020F0502020204030204"/>
                <a:ea typeface="+mn-ea"/>
                <a:cs typeface="+mn-cs"/>
              </a:rPr>
              <a:t>Big Timber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4" y="727891"/>
            <a:ext cx="5233388"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0D67CF6A-C477-6636-E275-1C27E5E211BE}"/>
              </a:ext>
            </a:extLst>
          </p:cNvPr>
          <p:cNvGraphicFramePr>
            <a:graphicFrameLocks noGrp="1"/>
          </p:cNvGraphicFramePr>
          <p:nvPr/>
        </p:nvGraphicFramePr>
        <p:xfrm>
          <a:off x="155028" y="727891"/>
          <a:ext cx="3821538" cy="3438804"/>
        </p:xfrm>
        <a:graphic>
          <a:graphicData uri="http://schemas.openxmlformats.org/drawingml/2006/table">
            <a:tbl>
              <a:tblPr/>
              <a:tblGrid>
                <a:gridCol w="1516550">
                  <a:extLst>
                    <a:ext uri="{9D8B030D-6E8A-4147-A177-3AD203B41FA5}">
                      <a16:colId xmlns:a16="http://schemas.microsoft.com/office/drawing/2014/main" val="3993662942"/>
                    </a:ext>
                  </a:extLst>
                </a:gridCol>
                <a:gridCol w="1281473">
                  <a:extLst>
                    <a:ext uri="{9D8B030D-6E8A-4147-A177-3AD203B41FA5}">
                      <a16:colId xmlns:a16="http://schemas.microsoft.com/office/drawing/2014/main" val="2975660774"/>
                    </a:ext>
                  </a:extLst>
                </a:gridCol>
                <a:gridCol w="465991">
                  <a:extLst>
                    <a:ext uri="{9D8B030D-6E8A-4147-A177-3AD203B41FA5}">
                      <a16:colId xmlns:a16="http://schemas.microsoft.com/office/drawing/2014/main" val="2902450227"/>
                    </a:ext>
                  </a:extLst>
                </a:gridCol>
                <a:gridCol w="557524">
                  <a:extLst>
                    <a:ext uri="{9D8B030D-6E8A-4147-A177-3AD203B41FA5}">
                      <a16:colId xmlns:a16="http://schemas.microsoft.com/office/drawing/2014/main" val="978573180"/>
                    </a:ext>
                  </a:extLst>
                </a:gridCol>
              </a:tblGrid>
              <a:tr h="123444">
                <a:tc gridSpan="2">
                  <a:txBody>
                    <a:bodyPr/>
                    <a:lstStyle/>
                    <a:p>
                      <a:pPr algn="l" fontAlgn="b"/>
                      <a:r>
                        <a:rPr lang="en-US" sz="700" b="1" i="0" u="none" strike="noStrike" dirty="0">
                          <a:effectLst/>
                          <a:latin typeface="Arial" panose="020B0604020202020204" pitchFamily="34" charset="0"/>
                        </a:rPr>
                        <a:t>SHORT STATURE POLLINATOR PRAIRIE SEED MIXTURE</a:t>
                      </a: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600" b="1" i="0" u="none" strike="noStrike">
                        <a:effectLst/>
                        <a:latin typeface="Arial" panose="020B0604020202020204" pitchFamily="34" charset="0"/>
                      </a:endParaRP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600" b="1" i="0" u="none" strike="noStrike">
                        <a:effectLst/>
                        <a:latin typeface="Arial" panose="020B0604020202020204" pitchFamily="34" charset="0"/>
                      </a:endParaRP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662091"/>
                  </a:ext>
                </a:extLst>
              </a:tr>
              <a:tr h="123444">
                <a:tc>
                  <a:txBody>
                    <a:bodyPr/>
                    <a:lstStyle/>
                    <a:p>
                      <a:pPr algn="ctr" fontAlgn="t"/>
                      <a:r>
                        <a:rPr lang="en-US" sz="700" b="1" i="0" u="none" strike="noStrike">
                          <a:effectLst/>
                          <a:latin typeface="Arial" panose="020B0604020202020204" pitchFamily="34" charset="0"/>
                        </a:rPr>
                        <a:t>Scientific name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700" b="1" i="0" u="none" strike="noStrike">
                          <a:effectLst/>
                          <a:latin typeface="Arial" panose="020B0604020202020204" pitchFamily="34" charset="0"/>
                        </a:rPr>
                        <a:t>Common Name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panose="020B0604020202020204" pitchFamily="34" charset="0"/>
                        </a:rPr>
                        <a:t>Oz./Acre</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panose="020B0604020202020204" pitchFamily="34" charset="0"/>
                        </a:rPr>
                        <a:t>lbs./Acre</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308073"/>
                  </a:ext>
                </a:extLst>
              </a:tr>
              <a:tr h="241010">
                <a:tc>
                  <a:txBody>
                    <a:bodyPr/>
                    <a:lstStyle/>
                    <a:p>
                      <a:pPr algn="l" fontAlgn="t"/>
                      <a:r>
                        <a:rPr lang="en-US" sz="700" b="1" i="0" u="none" strike="noStrike">
                          <a:effectLst/>
                          <a:latin typeface="Arial" panose="020B0604020202020204" pitchFamily="34" charset="0"/>
                        </a:rPr>
                        <a:t>Grasses, Sedges, &amp; Rush:</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700" b="0" i="0" u="none" strike="noStrike">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96897741"/>
                  </a:ext>
                </a:extLst>
              </a:tr>
              <a:tr h="117566">
                <a:tc>
                  <a:txBody>
                    <a:bodyPr/>
                    <a:lstStyle/>
                    <a:p>
                      <a:pPr algn="l" fontAlgn="t"/>
                      <a:r>
                        <a:rPr lang="en-US" sz="700" b="0" i="1" u="none" strike="noStrike">
                          <a:effectLst/>
                          <a:latin typeface="Arial" panose="020B0604020202020204" pitchFamily="34" charset="0"/>
                        </a:rPr>
                        <a:t>Bouteloua curtipendula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Side oats grama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65.3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292271"/>
                  </a:ext>
                </a:extLst>
              </a:tr>
              <a:tr h="117566">
                <a:tc>
                  <a:txBody>
                    <a:bodyPr/>
                    <a:lstStyle/>
                    <a:p>
                      <a:pPr algn="l" fontAlgn="t"/>
                      <a:r>
                        <a:rPr lang="en-US" sz="700" b="0" i="1" u="none" strike="noStrike">
                          <a:effectLst/>
                          <a:latin typeface="Arial" panose="020B0604020202020204" pitchFamily="34" charset="0"/>
                        </a:rPr>
                        <a:t>Carex bicknellii</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Copper-shouldered oval sedge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3.3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587960"/>
                  </a:ext>
                </a:extLst>
              </a:tr>
              <a:tr h="117566">
                <a:tc>
                  <a:txBody>
                    <a:bodyPr/>
                    <a:lstStyle/>
                    <a:p>
                      <a:pPr algn="l" fontAlgn="t"/>
                      <a:r>
                        <a:rPr lang="en-US" sz="700" b="0" i="1" u="none" strike="noStrike">
                          <a:effectLst/>
                          <a:latin typeface="Arial" panose="020B0604020202020204" pitchFamily="34" charset="0"/>
                        </a:rPr>
                        <a:t>Carex vulpinoidea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Brown fox sedge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3.3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991764"/>
                  </a:ext>
                </a:extLst>
              </a:tr>
              <a:tr h="117566">
                <a:tc>
                  <a:txBody>
                    <a:bodyPr/>
                    <a:lstStyle/>
                    <a:p>
                      <a:pPr algn="l" fontAlgn="t"/>
                      <a:r>
                        <a:rPr lang="en-US" sz="700" b="0" i="1" u="none" strike="noStrike">
                          <a:effectLst/>
                          <a:latin typeface="Arial" panose="020B0604020202020204" pitchFamily="34" charset="0"/>
                        </a:rPr>
                        <a:t>Juncus tenuis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Path rush</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0.1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916152"/>
                  </a:ext>
                </a:extLst>
              </a:tr>
              <a:tr h="117566">
                <a:tc>
                  <a:txBody>
                    <a:bodyPr/>
                    <a:lstStyle/>
                    <a:p>
                      <a:pPr algn="l" fontAlgn="b"/>
                      <a:r>
                        <a:rPr lang="en-US" sz="700" b="0" i="1" u="none" strike="noStrike">
                          <a:effectLst/>
                          <a:latin typeface="Arial" panose="020B0604020202020204" pitchFamily="34" charset="0"/>
                        </a:rPr>
                        <a:t>Schizachyrium scoparium</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Little bluestem</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80.2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467159"/>
                  </a:ext>
                </a:extLst>
              </a:tr>
              <a:tr h="117566">
                <a:tc>
                  <a:txBody>
                    <a:bodyPr/>
                    <a:lstStyle/>
                    <a:p>
                      <a:pPr algn="l" fontAlgn="b"/>
                      <a:r>
                        <a:rPr lang="en-US" sz="700" b="0" i="1" u="none" strike="noStrike">
                          <a:effectLst/>
                          <a:latin typeface="Arial" panose="020B0604020202020204" pitchFamily="34" charset="0"/>
                        </a:rPr>
                        <a:t>Sporobolus heterolepis</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Prairie dropseed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9.3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010551"/>
                  </a:ext>
                </a:extLst>
              </a:tr>
              <a:tr h="117566">
                <a:tc>
                  <a:txBody>
                    <a:bodyPr/>
                    <a:lstStyle/>
                    <a:p>
                      <a:pPr algn="l" fontAlgn="t"/>
                      <a:r>
                        <a:rPr lang="en-US" sz="700" b="1" i="1" u="none" strike="noStrike">
                          <a:effectLst/>
                          <a:latin typeface="Arial" panose="020B0604020202020204" pitchFamily="34" charset="0"/>
                        </a:rPr>
                        <a:t>Total Grasses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152.3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9.5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379924"/>
                  </a:ext>
                </a:extLst>
              </a:tr>
              <a:tr h="123444">
                <a:tc>
                  <a:txBody>
                    <a:bodyPr/>
                    <a:lstStyle/>
                    <a:p>
                      <a:pPr algn="l" fontAlgn="t"/>
                      <a:r>
                        <a:rPr lang="en-US" sz="700" b="1" i="0" u="none" strike="noStrike">
                          <a:effectLst/>
                          <a:latin typeface="Arial" panose="020B0604020202020204" pitchFamily="34" charset="0"/>
                        </a:rPr>
                        <a:t>Forbs: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700" b="1" i="0" u="none" strike="noStrike">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52431641"/>
                  </a:ext>
                </a:extLst>
              </a:tr>
              <a:tr h="117566">
                <a:tc>
                  <a:txBody>
                    <a:bodyPr/>
                    <a:lstStyle/>
                    <a:p>
                      <a:pPr algn="l" fontAlgn="t"/>
                      <a:r>
                        <a:rPr lang="en-US" sz="700" b="0" i="1" u="none" strike="noStrike">
                          <a:effectLst/>
                          <a:latin typeface="Arial" panose="020B0604020202020204" pitchFamily="34" charset="0"/>
                        </a:rPr>
                        <a:t>Allium cernuum</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Nodding wild onion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6.9</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087178"/>
                  </a:ext>
                </a:extLst>
              </a:tr>
              <a:tr h="117566">
                <a:tc>
                  <a:txBody>
                    <a:bodyPr/>
                    <a:lstStyle/>
                    <a:p>
                      <a:pPr algn="l" fontAlgn="t"/>
                      <a:r>
                        <a:rPr lang="en-US" sz="700" b="0" i="1" u="none" strike="noStrike">
                          <a:effectLst/>
                          <a:latin typeface="Arial" panose="020B0604020202020204" pitchFamily="34" charset="0"/>
                        </a:rPr>
                        <a:t>Asclepias tuberosa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Butterfly milkweed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11.2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04034"/>
                  </a:ext>
                </a:extLst>
              </a:tr>
              <a:tr h="117566">
                <a:tc>
                  <a:txBody>
                    <a:bodyPr/>
                    <a:lstStyle/>
                    <a:p>
                      <a:pPr algn="l" fontAlgn="t"/>
                      <a:r>
                        <a:rPr lang="en-US" sz="700" b="0" i="1" u="none" strike="noStrike">
                          <a:effectLst/>
                          <a:latin typeface="Arial" panose="020B0604020202020204" pitchFamily="34" charset="0"/>
                        </a:rPr>
                        <a:t>Asclepias verticillata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Whorled milkweed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3.6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022000"/>
                  </a:ext>
                </a:extLst>
              </a:tr>
              <a:tr h="117566">
                <a:tc>
                  <a:txBody>
                    <a:bodyPr/>
                    <a:lstStyle/>
                    <a:p>
                      <a:pPr algn="l" fontAlgn="t"/>
                      <a:r>
                        <a:rPr lang="en-US" sz="700" b="0" i="1" u="none" strike="noStrike">
                          <a:effectLst/>
                          <a:latin typeface="Arial" panose="020B0604020202020204" pitchFamily="34" charset="0"/>
                        </a:rPr>
                        <a:t>Coreopsis palmata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Stiff coreopsis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6.6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27312"/>
                  </a:ext>
                </a:extLst>
              </a:tr>
              <a:tr h="117566">
                <a:tc>
                  <a:txBody>
                    <a:bodyPr/>
                    <a:lstStyle/>
                    <a:p>
                      <a:pPr algn="l" fontAlgn="t"/>
                      <a:r>
                        <a:rPr lang="en-US" sz="700" b="0" i="1" u="none" strike="noStrike">
                          <a:effectLst/>
                          <a:latin typeface="Arial" panose="020B0604020202020204" pitchFamily="34" charset="0"/>
                        </a:rPr>
                        <a:t>Coreopsis lanceolata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Sand coreopsis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5.6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7815685"/>
                  </a:ext>
                </a:extLst>
              </a:tr>
              <a:tr h="117566">
                <a:tc>
                  <a:txBody>
                    <a:bodyPr/>
                    <a:lstStyle/>
                    <a:p>
                      <a:pPr algn="l" fontAlgn="t"/>
                      <a:r>
                        <a:rPr lang="en-US" sz="700" b="0" i="1" u="none" strike="noStrike">
                          <a:effectLst/>
                          <a:latin typeface="Arial" panose="020B0604020202020204" pitchFamily="34" charset="0"/>
                        </a:rPr>
                        <a:t>Penstemon calycosus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Calico Beardtongue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0.5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623448"/>
                  </a:ext>
                </a:extLst>
              </a:tr>
              <a:tr h="117566">
                <a:tc>
                  <a:txBody>
                    <a:bodyPr/>
                    <a:lstStyle/>
                    <a:p>
                      <a:pPr algn="l" fontAlgn="t"/>
                      <a:r>
                        <a:rPr lang="en-US" sz="700" b="0" i="1" u="none" strike="noStrike">
                          <a:effectLst/>
                          <a:latin typeface="Arial" panose="020B0604020202020204" pitchFamily="34" charset="0"/>
                        </a:rPr>
                        <a:t>Petalostemum purpurea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Purple prairie clover</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5.2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501206"/>
                  </a:ext>
                </a:extLst>
              </a:tr>
              <a:tr h="117566">
                <a:tc>
                  <a:txBody>
                    <a:bodyPr/>
                    <a:lstStyle/>
                    <a:p>
                      <a:pPr algn="l" fontAlgn="t"/>
                      <a:r>
                        <a:rPr lang="en-US" sz="700" b="0" i="1" u="none" strike="noStrike">
                          <a:effectLst/>
                          <a:latin typeface="Arial" panose="020B0604020202020204" pitchFamily="34" charset="0"/>
                        </a:rPr>
                        <a:t>Rudbeckia hirta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Black-eyed Susan</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1.2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057118"/>
                  </a:ext>
                </a:extLst>
              </a:tr>
              <a:tr h="117566">
                <a:tc>
                  <a:txBody>
                    <a:bodyPr/>
                    <a:lstStyle/>
                    <a:p>
                      <a:pPr algn="l" fontAlgn="t"/>
                      <a:r>
                        <a:rPr lang="en-US" sz="700" b="0" i="1" u="none" strike="noStrike">
                          <a:effectLst/>
                          <a:latin typeface="Arial" panose="020B0604020202020204" pitchFamily="34" charset="0"/>
                        </a:rPr>
                        <a:t>Solidago nemoralis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Old Field Goldenrod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0.3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27702"/>
                  </a:ext>
                </a:extLst>
              </a:tr>
              <a:tr h="117566">
                <a:tc>
                  <a:txBody>
                    <a:bodyPr/>
                    <a:lstStyle/>
                    <a:p>
                      <a:pPr algn="l" fontAlgn="t"/>
                      <a:r>
                        <a:rPr lang="en-US" sz="700" b="0" i="1" u="none" strike="noStrike">
                          <a:effectLst/>
                          <a:latin typeface="Arial" panose="020B0604020202020204" pitchFamily="34" charset="0"/>
                        </a:rPr>
                        <a:t>Symphyotrichum ooelntamgiense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Sky Blue Aster</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1.1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419606"/>
                  </a:ext>
                </a:extLst>
              </a:tr>
              <a:tr h="117566">
                <a:tc>
                  <a:txBody>
                    <a:bodyPr/>
                    <a:lstStyle/>
                    <a:p>
                      <a:pPr algn="l" fontAlgn="t"/>
                      <a:r>
                        <a:rPr lang="en-US" sz="700" b="0" i="1" u="none" strike="noStrike">
                          <a:effectLst/>
                          <a:latin typeface="Arial" panose="020B0604020202020204" pitchFamily="34" charset="0"/>
                        </a:rPr>
                        <a:t>Tradescantia ohiensis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Spiderwort</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9.9</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124481"/>
                  </a:ext>
                </a:extLst>
              </a:tr>
              <a:tr h="117566">
                <a:tc>
                  <a:txBody>
                    <a:bodyPr/>
                    <a:lstStyle/>
                    <a:p>
                      <a:pPr algn="l" fontAlgn="t"/>
                      <a:r>
                        <a:rPr lang="en-US" sz="700" b="0" i="1" u="none" strike="noStrike">
                          <a:effectLst/>
                          <a:latin typeface="Arial" panose="020B0604020202020204" pitchFamily="34" charset="0"/>
                        </a:rPr>
                        <a:t>Zizia aurea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Golden Alexanders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2.5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503616"/>
                  </a:ext>
                </a:extLst>
              </a:tr>
              <a:tr h="117566">
                <a:tc>
                  <a:txBody>
                    <a:bodyPr/>
                    <a:lstStyle/>
                    <a:p>
                      <a:pPr algn="l" fontAlgn="t"/>
                      <a:r>
                        <a:rPr lang="en-US" sz="700" b="0" i="1" u="none" strike="noStrike">
                          <a:effectLst/>
                          <a:latin typeface="Arial" panose="020B0604020202020204" pitchFamily="34" charset="0"/>
                        </a:rPr>
                        <a:t>Verbena stricta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Hoary vervain</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2.5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384188"/>
                  </a:ext>
                </a:extLst>
              </a:tr>
              <a:tr h="117566">
                <a:tc>
                  <a:txBody>
                    <a:bodyPr/>
                    <a:lstStyle/>
                    <a:p>
                      <a:pPr algn="l" fontAlgn="t"/>
                      <a:r>
                        <a:rPr lang="en-US" sz="700" b="1" i="1" u="none" strike="noStrike">
                          <a:effectLst/>
                          <a:latin typeface="Arial" panose="020B0604020202020204" pitchFamily="34" charset="0"/>
                        </a:rPr>
                        <a:t>Total Forbs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57.0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3.6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028699"/>
                  </a:ext>
                </a:extLst>
              </a:tr>
              <a:tr h="117566">
                <a:tc>
                  <a:txBody>
                    <a:bodyPr/>
                    <a:lstStyle/>
                    <a:p>
                      <a:pPr algn="l" fontAlgn="t"/>
                      <a:r>
                        <a:rPr lang="en-US" sz="700" b="1" i="1" u="none" strike="noStrike">
                          <a:effectLst/>
                          <a:latin typeface="Arial" panose="020B0604020202020204" pitchFamily="34" charset="0"/>
                        </a:rPr>
                        <a:t>Total All Species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209.2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13.1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618237"/>
                  </a:ext>
                </a:extLst>
              </a:tr>
              <a:tr h="123444">
                <a:tc>
                  <a:txBody>
                    <a:bodyPr/>
                    <a:lstStyle/>
                    <a:p>
                      <a:pPr algn="l" fontAlgn="t"/>
                      <a:r>
                        <a:rPr lang="en-US" sz="700" b="1" i="0" u="none" strike="noStrike">
                          <a:effectLst/>
                          <a:latin typeface="Arial" panose="020B0604020202020204" pitchFamily="34" charset="0"/>
                        </a:rPr>
                        <a:t>Temporary Cover Crop:</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700" b="1" i="0" u="none" strike="noStrike">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16015437"/>
                  </a:ext>
                </a:extLst>
              </a:tr>
              <a:tr h="117566">
                <a:tc>
                  <a:txBody>
                    <a:bodyPr/>
                    <a:lstStyle/>
                    <a:p>
                      <a:pPr algn="l" fontAlgn="t"/>
                      <a:r>
                        <a:rPr lang="en-US" sz="700" b="0" i="1" u="none" strike="noStrike" dirty="0" err="1">
                          <a:effectLst/>
                          <a:latin typeface="Arial" panose="020B0604020202020204" pitchFamily="34" charset="0"/>
                        </a:rPr>
                        <a:t>Avena</a:t>
                      </a:r>
                      <a:r>
                        <a:rPr lang="en-US" sz="700" b="0" i="1" u="none" strike="noStrike" dirty="0">
                          <a:effectLst/>
                          <a:latin typeface="Arial" panose="020B0604020202020204" pitchFamily="34" charset="0"/>
                        </a:rPr>
                        <a:t> sativa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Common oats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320.0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20.0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6994445"/>
                  </a:ext>
                </a:extLst>
              </a:tr>
            </a:tbl>
          </a:graphicData>
        </a:graphic>
      </p:graphicFrame>
      <p:graphicFrame>
        <p:nvGraphicFramePr>
          <p:cNvPr id="8" name="Table 7">
            <a:extLst>
              <a:ext uri="{FF2B5EF4-FFF2-40B4-BE49-F238E27FC236}">
                <a16:creationId xmlns:a16="http://schemas.microsoft.com/office/drawing/2014/main" id="{D86A130B-B611-ECB8-EE1F-D022BF9CCBFE}"/>
              </a:ext>
            </a:extLst>
          </p:cNvPr>
          <p:cNvGraphicFramePr>
            <a:graphicFrameLocks noGrp="1"/>
          </p:cNvGraphicFramePr>
          <p:nvPr/>
        </p:nvGraphicFramePr>
        <p:xfrm>
          <a:off x="4725224" y="506028"/>
          <a:ext cx="3944279" cy="3660668"/>
        </p:xfrm>
        <a:graphic>
          <a:graphicData uri="http://schemas.openxmlformats.org/drawingml/2006/table">
            <a:tbl>
              <a:tblPr/>
              <a:tblGrid>
                <a:gridCol w="1565257">
                  <a:extLst>
                    <a:ext uri="{9D8B030D-6E8A-4147-A177-3AD203B41FA5}">
                      <a16:colId xmlns:a16="http://schemas.microsoft.com/office/drawing/2014/main" val="3768563682"/>
                    </a:ext>
                  </a:extLst>
                </a:gridCol>
                <a:gridCol w="1322633">
                  <a:extLst>
                    <a:ext uri="{9D8B030D-6E8A-4147-A177-3AD203B41FA5}">
                      <a16:colId xmlns:a16="http://schemas.microsoft.com/office/drawing/2014/main" val="2356800775"/>
                    </a:ext>
                  </a:extLst>
                </a:gridCol>
                <a:gridCol w="480957">
                  <a:extLst>
                    <a:ext uri="{9D8B030D-6E8A-4147-A177-3AD203B41FA5}">
                      <a16:colId xmlns:a16="http://schemas.microsoft.com/office/drawing/2014/main" val="2212585266"/>
                    </a:ext>
                  </a:extLst>
                </a:gridCol>
                <a:gridCol w="575432">
                  <a:extLst>
                    <a:ext uri="{9D8B030D-6E8A-4147-A177-3AD203B41FA5}">
                      <a16:colId xmlns:a16="http://schemas.microsoft.com/office/drawing/2014/main" val="2220163663"/>
                    </a:ext>
                  </a:extLst>
                </a:gridCol>
              </a:tblGrid>
              <a:tr h="119185">
                <a:tc gridSpan="2">
                  <a:txBody>
                    <a:bodyPr/>
                    <a:lstStyle/>
                    <a:p>
                      <a:pPr algn="l" fontAlgn="b"/>
                      <a:r>
                        <a:rPr lang="en-US" sz="600" b="1" i="0" u="none" strike="noStrike" dirty="0">
                          <a:effectLst/>
                          <a:latin typeface="Arial" panose="020B0604020202020204" pitchFamily="34" charset="0"/>
                        </a:rPr>
                        <a:t>MESIC PRAIRIE BUFFER SEED MIXTURE</a:t>
                      </a: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500" b="1" i="0" u="none" strike="noStrike">
                        <a:effectLst/>
                        <a:latin typeface="Arial" panose="020B0604020202020204" pitchFamily="34" charset="0"/>
                      </a:endParaRP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a:effectLst/>
                        <a:latin typeface="Arial" panose="020B0604020202020204" pitchFamily="34" charset="0"/>
                      </a:endParaRP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849077"/>
                  </a:ext>
                </a:extLst>
              </a:tr>
              <a:tr h="119185">
                <a:tc>
                  <a:txBody>
                    <a:bodyPr/>
                    <a:lstStyle/>
                    <a:p>
                      <a:pPr algn="ctr" fontAlgn="t"/>
                      <a:r>
                        <a:rPr lang="en-US" sz="600" b="1" i="0" u="none" strike="noStrike">
                          <a:effectLst/>
                          <a:latin typeface="Arial" panose="020B0604020202020204" pitchFamily="34" charset="0"/>
                        </a:rPr>
                        <a:t>Scientific name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600" b="1" i="0" u="none" strike="noStrike">
                          <a:effectLst/>
                          <a:latin typeface="Arial" panose="020B0604020202020204" pitchFamily="34" charset="0"/>
                        </a:rPr>
                        <a:t>Common Name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Oz./Acre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lbs./Acre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853143"/>
                  </a:ext>
                </a:extLst>
              </a:tr>
              <a:tr h="119185">
                <a:tc>
                  <a:txBody>
                    <a:bodyPr/>
                    <a:lstStyle/>
                    <a:p>
                      <a:pPr algn="l" fontAlgn="t"/>
                      <a:r>
                        <a:rPr lang="en-US" sz="600" b="1" i="0" u="none" strike="noStrike">
                          <a:effectLst/>
                          <a:latin typeface="Arial" panose="020B0604020202020204" pitchFamily="34" charset="0"/>
                        </a:rPr>
                        <a:t>Grasses &amp; Sedges: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600" b="0" i="0" u="none" strike="noStrike">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4145724"/>
                  </a:ext>
                </a:extLst>
              </a:tr>
              <a:tr h="113509">
                <a:tc>
                  <a:txBody>
                    <a:bodyPr/>
                    <a:lstStyle/>
                    <a:p>
                      <a:pPr algn="l" fontAlgn="t"/>
                      <a:r>
                        <a:rPr lang="en-US" sz="600" b="0" i="1" u="none" strike="noStrike">
                          <a:effectLst/>
                          <a:latin typeface="Arial" panose="020B0604020202020204" pitchFamily="34" charset="0"/>
                        </a:rPr>
                        <a:t>Bouteloua curtipendula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Side oats grama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65.3</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807778"/>
                  </a:ext>
                </a:extLst>
              </a:tr>
              <a:tr h="113509">
                <a:tc>
                  <a:txBody>
                    <a:bodyPr/>
                    <a:lstStyle/>
                    <a:p>
                      <a:pPr algn="l" fontAlgn="t"/>
                      <a:r>
                        <a:rPr lang="en-US" sz="600" b="0" i="1" u="none" strike="noStrike">
                          <a:effectLst/>
                          <a:latin typeface="Arial" panose="020B0604020202020204" pitchFamily="34" charset="0"/>
                        </a:rPr>
                        <a:t>Carex bicknellii</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Copper-shouldered oval sedge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5.5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746635"/>
                  </a:ext>
                </a:extLst>
              </a:tr>
              <a:tr h="113509">
                <a:tc>
                  <a:txBody>
                    <a:bodyPr/>
                    <a:lstStyle/>
                    <a:p>
                      <a:pPr algn="l" fontAlgn="t"/>
                      <a:r>
                        <a:rPr lang="en-US" sz="600" b="0" i="1" u="none" strike="noStrike">
                          <a:effectLst/>
                          <a:latin typeface="Arial" panose="020B0604020202020204" pitchFamily="34" charset="0"/>
                        </a:rPr>
                        <a:t>Panicum virgatum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Switch grass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14.5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105209"/>
                  </a:ext>
                </a:extLst>
              </a:tr>
              <a:tr h="113509">
                <a:tc>
                  <a:txBody>
                    <a:bodyPr/>
                    <a:lstStyle/>
                    <a:p>
                      <a:pPr algn="l" fontAlgn="b"/>
                      <a:r>
                        <a:rPr lang="en-US" sz="600" b="0" i="1" u="none" strike="noStrike">
                          <a:effectLst/>
                          <a:latin typeface="Arial" panose="020B0604020202020204" pitchFamily="34" charset="0"/>
                        </a:rPr>
                        <a:t>Schizachyrium scoparium</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Little bluestem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89.1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002542"/>
                  </a:ext>
                </a:extLst>
              </a:tr>
              <a:tr h="113509">
                <a:tc>
                  <a:txBody>
                    <a:bodyPr/>
                    <a:lstStyle/>
                    <a:p>
                      <a:pPr algn="l" fontAlgn="t"/>
                      <a:r>
                        <a:rPr lang="en-US" sz="600" b="1" i="1" u="none" strike="noStrike">
                          <a:effectLst/>
                          <a:latin typeface="Arial" panose="020B0604020202020204" pitchFamily="34" charset="0"/>
                        </a:rPr>
                        <a:t>Total Grasses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174.5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10.9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778831"/>
                  </a:ext>
                </a:extLst>
              </a:tr>
              <a:tr h="119185">
                <a:tc>
                  <a:txBody>
                    <a:bodyPr/>
                    <a:lstStyle/>
                    <a:p>
                      <a:pPr algn="l" fontAlgn="t"/>
                      <a:r>
                        <a:rPr lang="en-US" sz="600" b="1" i="0" u="none" strike="noStrike">
                          <a:effectLst/>
                          <a:latin typeface="Arial" panose="020B0604020202020204" pitchFamily="34" charset="0"/>
                        </a:rPr>
                        <a:t>Forbs: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600" b="1" i="0" u="none" strike="noStrike">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38988596"/>
                  </a:ext>
                </a:extLst>
              </a:tr>
              <a:tr h="113509">
                <a:tc>
                  <a:txBody>
                    <a:bodyPr/>
                    <a:lstStyle/>
                    <a:p>
                      <a:pPr algn="l" fontAlgn="t"/>
                      <a:r>
                        <a:rPr lang="en-US" sz="600" b="0" i="1" u="none" strike="noStrike">
                          <a:effectLst/>
                          <a:latin typeface="Arial" panose="020B0604020202020204" pitchFamily="34" charset="0"/>
                        </a:rPr>
                        <a:t>Asclepias tuberosa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Butterfly milkweed</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7.5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365333"/>
                  </a:ext>
                </a:extLst>
              </a:tr>
              <a:tr h="113509">
                <a:tc>
                  <a:txBody>
                    <a:bodyPr/>
                    <a:lstStyle/>
                    <a:p>
                      <a:pPr algn="l" fontAlgn="t"/>
                      <a:r>
                        <a:rPr lang="en-US" sz="600" b="0" i="1" u="none" strike="noStrike">
                          <a:effectLst/>
                          <a:latin typeface="Arial" panose="020B0604020202020204" pitchFamily="34" charset="0"/>
                        </a:rPr>
                        <a:t>Coreopsis palmata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Stiff coreopsis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4.4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654183"/>
                  </a:ext>
                </a:extLst>
              </a:tr>
              <a:tr h="113509">
                <a:tc>
                  <a:txBody>
                    <a:bodyPr/>
                    <a:lstStyle/>
                    <a:p>
                      <a:pPr algn="l" fontAlgn="t"/>
                      <a:r>
                        <a:rPr lang="en-US" sz="600" b="0" i="1" u="none" strike="noStrike">
                          <a:effectLst/>
                          <a:latin typeface="Arial" panose="020B0604020202020204" pitchFamily="34" charset="0"/>
                        </a:rPr>
                        <a:t>Echinacea pallida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Pale purple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15.7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9631"/>
                  </a:ext>
                </a:extLst>
              </a:tr>
              <a:tr h="113509">
                <a:tc>
                  <a:txBody>
                    <a:bodyPr/>
                    <a:lstStyle/>
                    <a:p>
                      <a:pPr algn="l" fontAlgn="t"/>
                      <a:r>
                        <a:rPr lang="en-US" sz="600" b="0" i="1" u="none" strike="noStrike">
                          <a:effectLst/>
                          <a:latin typeface="Arial" panose="020B0604020202020204" pitchFamily="34" charset="0"/>
                        </a:rPr>
                        <a:t>Echinacea purpurea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Purple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7.9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215812"/>
                  </a:ext>
                </a:extLst>
              </a:tr>
              <a:tr h="113509">
                <a:tc>
                  <a:txBody>
                    <a:bodyPr/>
                    <a:lstStyle/>
                    <a:p>
                      <a:pPr algn="l" fontAlgn="t"/>
                      <a:r>
                        <a:rPr lang="en-US" sz="600" b="0" i="1" u="none" strike="noStrike">
                          <a:effectLst/>
                          <a:latin typeface="Arial" panose="020B0604020202020204" pitchFamily="34" charset="0"/>
                        </a:rPr>
                        <a:t>Eryngium yuccifolium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Rattlesnake master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6.5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836398"/>
                  </a:ext>
                </a:extLst>
              </a:tr>
              <a:tr h="113509">
                <a:tc>
                  <a:txBody>
                    <a:bodyPr/>
                    <a:lstStyle/>
                    <a:p>
                      <a:pPr algn="l" fontAlgn="t"/>
                      <a:r>
                        <a:rPr lang="en-US" sz="600" b="0" i="1" u="none" strike="noStrike">
                          <a:effectLst/>
                          <a:latin typeface="Arial" panose="020B0604020202020204" pitchFamily="34" charset="0"/>
                        </a:rPr>
                        <a:t>Heliopsis helianthoides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False sunflower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4.0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08414"/>
                  </a:ext>
                </a:extLst>
              </a:tr>
              <a:tr h="113509">
                <a:tc>
                  <a:txBody>
                    <a:bodyPr/>
                    <a:lstStyle/>
                    <a:p>
                      <a:pPr algn="l" fontAlgn="t"/>
                      <a:r>
                        <a:rPr lang="en-US" sz="600" b="0" i="1" u="none" strike="noStrike">
                          <a:effectLst/>
                          <a:latin typeface="Arial" panose="020B0604020202020204" pitchFamily="34" charset="0"/>
                        </a:rPr>
                        <a:t>Liatris pycnostachya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Prairie blazing star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2.4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350186"/>
                  </a:ext>
                </a:extLst>
              </a:tr>
              <a:tr h="113509">
                <a:tc>
                  <a:txBody>
                    <a:bodyPr/>
                    <a:lstStyle/>
                    <a:p>
                      <a:pPr algn="l" fontAlgn="t"/>
                      <a:r>
                        <a:rPr lang="en-US" sz="600" b="0" i="1" u="none" strike="noStrike">
                          <a:effectLst/>
                          <a:latin typeface="Arial" panose="020B0604020202020204" pitchFamily="34" charset="0"/>
                        </a:rPr>
                        <a:t>Monarda fistulosa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Wild bergamot</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0.7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453534"/>
                  </a:ext>
                </a:extLst>
              </a:tr>
              <a:tr h="113509">
                <a:tc>
                  <a:txBody>
                    <a:bodyPr/>
                    <a:lstStyle/>
                    <a:p>
                      <a:pPr algn="l" fontAlgn="b"/>
                      <a:r>
                        <a:rPr lang="en-US" sz="600" b="0" i="1" u="none" strike="noStrike">
                          <a:effectLst/>
                          <a:latin typeface="Arial" panose="020B0604020202020204" pitchFamily="34" charset="0"/>
                        </a:rPr>
                        <a:t>Oligoneuron rigidum</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Stiff goldenrod</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994943"/>
                  </a:ext>
                </a:extLst>
              </a:tr>
              <a:tr h="113509">
                <a:tc>
                  <a:txBody>
                    <a:bodyPr/>
                    <a:lstStyle/>
                    <a:p>
                      <a:pPr algn="l" fontAlgn="t"/>
                      <a:r>
                        <a:rPr lang="en-US" sz="600" b="0" i="1" u="none" strike="noStrike">
                          <a:effectLst/>
                          <a:latin typeface="Arial" panose="020B0604020202020204" pitchFamily="34" charset="0"/>
                        </a:rPr>
                        <a:t>Penstemon digitalis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Foxglove beard tongue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0.4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797058"/>
                  </a:ext>
                </a:extLst>
              </a:tr>
              <a:tr h="113509">
                <a:tc>
                  <a:txBody>
                    <a:bodyPr/>
                    <a:lstStyle/>
                    <a:p>
                      <a:pPr algn="l" fontAlgn="t"/>
                      <a:r>
                        <a:rPr lang="en-US" sz="600" b="0" i="1" u="none" strike="noStrike">
                          <a:effectLst/>
                          <a:latin typeface="Arial" panose="020B0604020202020204" pitchFamily="34" charset="0"/>
                        </a:rPr>
                        <a:t>Petalostemum purpurea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Purple prairie clover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3.9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94597"/>
                  </a:ext>
                </a:extLst>
              </a:tr>
              <a:tr h="113509">
                <a:tc>
                  <a:txBody>
                    <a:bodyPr/>
                    <a:lstStyle/>
                    <a:p>
                      <a:pPr algn="l" fontAlgn="t"/>
                      <a:r>
                        <a:rPr lang="en-US" sz="600" b="0" i="1" u="none" strike="noStrike">
                          <a:effectLst/>
                          <a:latin typeface="Arial" panose="020B0604020202020204" pitchFamily="34" charset="0"/>
                        </a:rPr>
                        <a:t>Rudbeckia hirta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Black-eyed Susan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908107"/>
                  </a:ext>
                </a:extLst>
              </a:tr>
              <a:tr h="113509">
                <a:tc>
                  <a:txBody>
                    <a:bodyPr/>
                    <a:lstStyle/>
                    <a:p>
                      <a:pPr algn="l" fontAlgn="t"/>
                      <a:r>
                        <a:rPr lang="en-US" sz="600" b="0" i="1" u="none" strike="noStrike">
                          <a:effectLst/>
                          <a:latin typeface="Arial" panose="020B0604020202020204" pitchFamily="34" charset="0"/>
                        </a:rPr>
                        <a:t>Ratibida pinnata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Yellow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2.1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9779644"/>
                  </a:ext>
                </a:extLst>
              </a:tr>
              <a:tr h="113509">
                <a:tc>
                  <a:txBody>
                    <a:bodyPr/>
                    <a:lstStyle/>
                    <a:p>
                      <a:pPr algn="l" fontAlgn="t"/>
                      <a:r>
                        <a:rPr lang="en-US" sz="600" b="0" i="1" u="none" strike="noStrike">
                          <a:effectLst/>
                          <a:latin typeface="Arial" panose="020B0604020202020204" pitchFamily="34" charset="0"/>
                        </a:rPr>
                        <a:t>Rudbeckia subtomentosa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Sweet black-eyed Susan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508510"/>
                  </a:ext>
                </a:extLst>
              </a:tr>
              <a:tr h="113509">
                <a:tc>
                  <a:txBody>
                    <a:bodyPr/>
                    <a:lstStyle/>
                    <a:p>
                      <a:pPr algn="l" fontAlgn="b"/>
                      <a:r>
                        <a:rPr lang="en-US" sz="600" b="0" i="1" u="none" strike="noStrike">
                          <a:effectLst/>
                          <a:latin typeface="Arial" panose="020B0604020202020204" pitchFamily="34" charset="0"/>
                        </a:rPr>
                        <a:t>Symphyotrichum oolentangiense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Sky blue aster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506986"/>
                  </a:ext>
                </a:extLst>
              </a:tr>
              <a:tr h="113509">
                <a:tc>
                  <a:txBody>
                    <a:bodyPr/>
                    <a:lstStyle/>
                    <a:p>
                      <a:pPr algn="l" fontAlgn="t"/>
                      <a:r>
                        <a:rPr lang="en-US" sz="600" b="0" i="1" u="none" strike="noStrike">
                          <a:effectLst/>
                          <a:latin typeface="Arial" panose="020B0604020202020204" pitchFamily="34" charset="0"/>
                        </a:rPr>
                        <a:t>Tradescantia ohiensis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Spiderwort</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5.0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75497"/>
                  </a:ext>
                </a:extLst>
              </a:tr>
              <a:tr h="113509">
                <a:tc>
                  <a:txBody>
                    <a:bodyPr/>
                    <a:lstStyle/>
                    <a:p>
                      <a:pPr algn="l" fontAlgn="t"/>
                      <a:r>
                        <a:rPr lang="en-US" sz="600" b="0" i="1" u="none" strike="noStrike">
                          <a:effectLst/>
                          <a:latin typeface="Arial" panose="020B0604020202020204" pitchFamily="34" charset="0"/>
                        </a:rPr>
                        <a:t>Zizia aurea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Golden Alexanders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1.6</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421308"/>
                  </a:ext>
                </a:extLst>
              </a:tr>
              <a:tr h="113509">
                <a:tc>
                  <a:txBody>
                    <a:bodyPr/>
                    <a:lstStyle/>
                    <a:p>
                      <a:pPr algn="l" fontAlgn="t"/>
                      <a:r>
                        <a:rPr lang="en-US" sz="600" b="0" i="1" u="none" strike="noStrike">
                          <a:effectLst/>
                          <a:latin typeface="Arial" panose="020B0604020202020204" pitchFamily="34" charset="0"/>
                        </a:rPr>
                        <a:t>Verbena stricta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Hoary vervain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1.6</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911459"/>
                  </a:ext>
                </a:extLst>
              </a:tr>
              <a:tr h="113509">
                <a:tc>
                  <a:txBody>
                    <a:bodyPr/>
                    <a:lstStyle/>
                    <a:p>
                      <a:pPr algn="l" fontAlgn="t"/>
                      <a:r>
                        <a:rPr lang="en-US" sz="600" b="1" i="1" u="none" strike="noStrike">
                          <a:effectLst/>
                          <a:latin typeface="Arial" panose="020B0604020202020204" pitchFamily="34" charset="0"/>
                        </a:rPr>
                        <a:t>Total Forbs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68.5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4.3</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3388869"/>
                  </a:ext>
                </a:extLst>
              </a:tr>
              <a:tr h="113509">
                <a:tc>
                  <a:txBody>
                    <a:bodyPr/>
                    <a:lstStyle/>
                    <a:p>
                      <a:pPr algn="l" fontAlgn="t"/>
                      <a:r>
                        <a:rPr lang="en-US" sz="600" b="1" i="1" u="none" strike="noStrike">
                          <a:effectLst/>
                          <a:latin typeface="Arial" panose="020B0604020202020204" pitchFamily="34" charset="0"/>
                        </a:rPr>
                        <a:t>Total All Species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243.0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15.2</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83728"/>
                  </a:ext>
                </a:extLst>
              </a:tr>
              <a:tr h="119185">
                <a:tc>
                  <a:txBody>
                    <a:bodyPr/>
                    <a:lstStyle/>
                    <a:p>
                      <a:pPr algn="l" fontAlgn="t"/>
                      <a:r>
                        <a:rPr lang="en-US" sz="600" b="1" i="0" u="none" strike="noStrike">
                          <a:effectLst/>
                          <a:latin typeface="Arial" panose="020B0604020202020204" pitchFamily="34" charset="0"/>
                        </a:rPr>
                        <a:t>Temporary Cover Crop:</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600" b="1" i="0" u="none" strike="noStrike">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17900947"/>
                  </a:ext>
                </a:extLst>
              </a:tr>
              <a:tr h="113509">
                <a:tc>
                  <a:txBody>
                    <a:bodyPr/>
                    <a:lstStyle/>
                    <a:p>
                      <a:pPr algn="l" fontAlgn="t"/>
                      <a:r>
                        <a:rPr lang="en-US" sz="600" b="0" i="1" u="none" strike="noStrike">
                          <a:effectLst/>
                          <a:latin typeface="Arial" panose="020B0604020202020204" pitchFamily="34" charset="0"/>
                        </a:rPr>
                        <a:t>Avena sativa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Common oats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320.0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20.0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984382"/>
                  </a:ext>
                </a:extLst>
              </a:tr>
              <a:tr h="113509">
                <a:tc>
                  <a:txBody>
                    <a:bodyPr/>
                    <a:lstStyle/>
                    <a:p>
                      <a:pPr algn="l" fontAlgn="t"/>
                      <a:r>
                        <a:rPr lang="en-US" sz="600" b="0" i="1" u="none" strike="noStrike">
                          <a:effectLst/>
                          <a:latin typeface="Arial" panose="020B0604020202020204" pitchFamily="34" charset="0"/>
                        </a:rPr>
                        <a:t>Elymus canadensis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panose="020B0604020202020204" pitchFamily="34" charset="0"/>
                        </a:rPr>
                        <a:t>Canada wild rye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panose="020B0604020202020204" pitchFamily="34" charset="0"/>
                        </a:rPr>
                        <a:t>8.0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0.5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032266"/>
                  </a:ext>
                </a:extLst>
              </a:tr>
            </a:tbl>
          </a:graphicData>
        </a:graphic>
      </p:graphicFrame>
    </p:spTree>
    <p:extLst>
      <p:ext uri="{BB962C8B-B14F-4D97-AF65-F5344CB8AC3E}">
        <p14:creationId xmlns:p14="http://schemas.microsoft.com/office/powerpoint/2010/main" val="2468047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Pollinators on Solar Farm </a:t>
            </a:r>
          </a:p>
          <a:p>
            <a:pPr defTabSz="685800">
              <a:buClrTx/>
            </a:pPr>
            <a:r>
              <a:rPr lang="en-US" sz="1350" kern="1200" dirty="0">
                <a:solidFill>
                  <a:srgbClr val="046A38"/>
                </a:solidFill>
                <a:latin typeface="Calibri" panose="020F0502020204030204"/>
                <a:ea typeface="+mn-ea"/>
                <a:cs typeface="+mn-cs"/>
              </a:rPr>
              <a:t>Big Timber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4" y="727891"/>
            <a:ext cx="5233388"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3" name="Picture 2" descr="Pollinator Conservation on Solar Farms: The Entomology Perspective">
            <a:extLst>
              <a:ext uri="{FF2B5EF4-FFF2-40B4-BE49-F238E27FC236}">
                <a16:creationId xmlns:a16="http://schemas.microsoft.com/office/drawing/2014/main" id="{21216C7A-CA86-6DA7-B6E4-2224B8879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37" y="820865"/>
            <a:ext cx="4563717" cy="32232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Verbena stricta - Hoary Vervain | Flower spike, Verbena, Verbena flower">
            <a:extLst>
              <a:ext uri="{FF2B5EF4-FFF2-40B4-BE49-F238E27FC236}">
                <a16:creationId xmlns:a16="http://schemas.microsoft.com/office/drawing/2014/main" id="{1D5548AA-AA75-E962-98FE-FB4ACA681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057" y="778367"/>
            <a:ext cx="1391726" cy="140634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D2E5A6-E738-72FC-39C6-20846338E182}"/>
              </a:ext>
            </a:extLst>
          </p:cNvPr>
          <p:cNvSpPr txBox="1"/>
          <p:nvPr/>
        </p:nvSpPr>
        <p:spPr>
          <a:xfrm>
            <a:off x="5595743" y="2166182"/>
            <a:ext cx="1058964"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Hoary Vervain</a:t>
            </a:r>
          </a:p>
        </p:txBody>
      </p:sp>
      <p:pic>
        <p:nvPicPr>
          <p:cNvPr id="4100" name="Picture 4" descr="A Database of Plant Ecology - bplant.org">
            <a:extLst>
              <a:ext uri="{FF2B5EF4-FFF2-40B4-BE49-F238E27FC236}">
                <a16:creationId xmlns:a16="http://schemas.microsoft.com/office/drawing/2014/main" id="{D637B889-D24A-11DF-C14D-91C3EAB330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625" y="788893"/>
            <a:ext cx="1918132" cy="132843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F2A2B9-909C-4B02-A21E-07D21B9ABB38}"/>
              </a:ext>
            </a:extLst>
          </p:cNvPr>
          <p:cNvSpPr txBox="1"/>
          <p:nvPr/>
        </p:nvSpPr>
        <p:spPr>
          <a:xfrm>
            <a:off x="7336474" y="2142356"/>
            <a:ext cx="135254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Golden Alexanders</a:t>
            </a:r>
          </a:p>
        </p:txBody>
      </p:sp>
      <p:pic>
        <p:nvPicPr>
          <p:cNvPr id="4102" name="Picture 6" descr="4500 Purple Prairie Clover Seeds 1/4 Oz Bulk USA Harvested - Etsy">
            <a:extLst>
              <a:ext uri="{FF2B5EF4-FFF2-40B4-BE49-F238E27FC236}">
                <a16:creationId xmlns:a16="http://schemas.microsoft.com/office/drawing/2014/main" id="{748166E5-E942-6325-3DDE-9D5430190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532" y="2402548"/>
            <a:ext cx="1724487" cy="156191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865007-A646-569B-43B9-946810E3C399}"/>
              </a:ext>
            </a:extLst>
          </p:cNvPr>
          <p:cNvSpPr txBox="1"/>
          <p:nvPr/>
        </p:nvSpPr>
        <p:spPr>
          <a:xfrm>
            <a:off x="7297294" y="3987642"/>
            <a:ext cx="1391726"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Purple Prairie Clover</a:t>
            </a:r>
          </a:p>
        </p:txBody>
      </p:sp>
      <p:pic>
        <p:nvPicPr>
          <p:cNvPr id="11" name="Picture 4" descr="Black Eyed Susan: Our Favorite Flowers | HGTV">
            <a:extLst>
              <a:ext uri="{FF2B5EF4-FFF2-40B4-BE49-F238E27FC236}">
                <a16:creationId xmlns:a16="http://schemas.microsoft.com/office/drawing/2014/main" id="{B8DFBB3E-EDF0-178C-EE7B-7C7128EF07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012" y="2387379"/>
            <a:ext cx="1327695" cy="157708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395F4F-6344-535F-0293-15DBAB43C22B}"/>
              </a:ext>
            </a:extLst>
          </p:cNvPr>
          <p:cNvSpPr txBox="1"/>
          <p:nvPr/>
        </p:nvSpPr>
        <p:spPr>
          <a:xfrm>
            <a:off x="5542113" y="3964463"/>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Black-eyed Susan</a:t>
            </a:r>
          </a:p>
        </p:txBody>
      </p:sp>
    </p:spTree>
    <p:extLst>
      <p:ext uri="{BB962C8B-B14F-4D97-AF65-F5344CB8AC3E}">
        <p14:creationId xmlns:p14="http://schemas.microsoft.com/office/powerpoint/2010/main" val="1909464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Fence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D763278B-0F5D-EC58-92BC-84705C5C5284}"/>
              </a:ext>
            </a:extLst>
          </p:cNvPr>
          <p:cNvPicPr>
            <a:picLocks noChangeAspect="1"/>
          </p:cNvPicPr>
          <p:nvPr/>
        </p:nvPicPr>
        <p:blipFill>
          <a:blip r:embed="rId4"/>
          <a:stretch>
            <a:fillRect/>
          </a:stretch>
        </p:blipFill>
        <p:spPr>
          <a:xfrm>
            <a:off x="2698009" y="223305"/>
            <a:ext cx="4918072" cy="4696889"/>
          </a:xfrm>
          <a:prstGeom prst="rect">
            <a:avLst/>
          </a:prstGeom>
          <a:ln>
            <a:solidFill>
              <a:schemeClr val="tx1"/>
            </a:solidFill>
          </a:ln>
        </p:spPr>
      </p:pic>
    </p:spTree>
    <p:extLst>
      <p:ext uri="{BB962C8B-B14F-4D97-AF65-F5344CB8AC3E}">
        <p14:creationId xmlns:p14="http://schemas.microsoft.com/office/powerpoint/2010/main" val="233836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393747"/>
            <a:ext cx="7410450" cy="1486048"/>
          </a:xfrm>
          <a:prstGeom prst="rect">
            <a:avLst/>
          </a:prstGeom>
          <a:noFill/>
        </p:spPr>
        <p:txBody>
          <a:bodyPr wrap="square" rtlCol="0">
            <a:spAutoFit/>
          </a:bodyPr>
          <a:lstStyle/>
          <a:p>
            <a:r>
              <a:rPr lang="en-US" sz="1100" b="1" dirty="0">
                <a:solidFill>
                  <a:srgbClr val="2D4264"/>
                </a:solidFill>
                <a:latin typeface="Advent Pro" panose="020B0604020202020204" charset="0"/>
              </a:rPr>
              <a:t>Summary</a:t>
            </a:r>
            <a:endParaRPr lang="en-US" sz="1000"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20-foot-wide gravel access road</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Transformer pads and transformers</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Emergency vehicle turnarounds</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Number of inverters and location</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Identified wetlands from our wetland delineation report </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Wetland setback</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Medium voltage cable location</a:t>
            </a:r>
          </a:p>
        </p:txBody>
      </p:sp>
      <p:sp>
        <p:nvSpPr>
          <p:cNvPr id="5" name="TextBox 4">
            <a:extLst>
              <a:ext uri="{FF2B5EF4-FFF2-40B4-BE49-F238E27FC236}">
                <a16:creationId xmlns:a16="http://schemas.microsoft.com/office/drawing/2014/main" id="{052D7BB2-EFC4-E998-10DF-6BA84103B498}"/>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sp>
        <p:nvSpPr>
          <p:cNvPr id="8" name="Title 1">
            <a:extLst>
              <a:ext uri="{FF2B5EF4-FFF2-40B4-BE49-F238E27FC236}">
                <a16:creationId xmlns:a16="http://schemas.microsoft.com/office/drawing/2014/main" id="{5AA97DF8-0C36-A02B-10A6-7CDC7397161F}"/>
              </a:ext>
            </a:extLst>
          </p:cNvPr>
          <p:cNvSpPr>
            <a:spLocks noGrp="1"/>
          </p:cNvSpPr>
          <p:nvPr>
            <p:ph type="title"/>
          </p:nvPr>
        </p:nvSpPr>
        <p:spPr>
          <a:xfrm>
            <a:off x="311700" y="445025"/>
            <a:ext cx="8520600" cy="572700"/>
          </a:xfrm>
        </p:spPr>
        <p:txBody>
          <a:bodyPr/>
          <a:lstStyle/>
          <a:p>
            <a:r>
              <a:rPr lang="en-US" dirty="0">
                <a:solidFill>
                  <a:srgbClr val="2D4264"/>
                </a:solidFill>
                <a:latin typeface="Sitka Banner" panose="02000505000000020004" pitchFamily="2" charset="0"/>
              </a:rPr>
              <a:t>Site Plot Summary</a:t>
            </a:r>
          </a:p>
        </p:txBody>
      </p:sp>
      <p:sp>
        <p:nvSpPr>
          <p:cNvPr id="9" name="TextBox 8">
            <a:extLst>
              <a:ext uri="{FF2B5EF4-FFF2-40B4-BE49-F238E27FC236}">
                <a16:creationId xmlns:a16="http://schemas.microsoft.com/office/drawing/2014/main" id="{8D03BBDF-3303-05D5-20E0-42290FCB5F9C}"/>
              </a:ext>
            </a:extLst>
          </p:cNvPr>
          <p:cNvSpPr txBox="1"/>
          <p:nvPr/>
        </p:nvSpPr>
        <p:spPr>
          <a:xfrm>
            <a:off x="4229098" y="1393747"/>
            <a:ext cx="3196633" cy="1477328"/>
          </a:xfrm>
          <a:prstGeom prst="rect">
            <a:avLst/>
          </a:prstGeom>
          <a:noFill/>
        </p:spPr>
        <p:txBody>
          <a:bodyPr wrap="square" rtlCol="0">
            <a:spAutoFit/>
          </a:bodyPr>
          <a:lstStyle/>
          <a:p>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Fencing type and height </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Panel setbacks</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Vegetation buffer and landscaping</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Point of Interconnection and </a:t>
            </a:r>
            <a:r>
              <a:rPr lang="en-US" sz="1000" dirty="0">
                <a:solidFill>
                  <a:srgbClr val="2D4264"/>
                </a:solidFill>
                <a:latin typeface="Advent Pro" panose="020B0604020202020204" charset="0"/>
              </a:rPr>
              <a:t>poles</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Impervious calculations and quantities</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Ground coverage ratio</a:t>
            </a:r>
            <a:endParaRPr lang="en-US" sz="1000" dirty="0">
              <a:solidFill>
                <a:srgbClr val="2D4264"/>
              </a:solidFill>
              <a:latin typeface="Advent Pro" panose="020B0604020202020204" charset="0"/>
            </a:endParaRPr>
          </a:p>
          <a:p>
            <a:endParaRPr lang="en-US" sz="1100" b="1" dirty="0">
              <a:solidFill>
                <a:srgbClr val="0070C0"/>
              </a:solidFill>
              <a:latin typeface="Advent Pro" panose="020B0604020202020204" charset="0"/>
            </a:endParaRPr>
          </a:p>
        </p:txBody>
      </p:sp>
    </p:spTree>
    <p:extLst>
      <p:ext uri="{BB962C8B-B14F-4D97-AF65-F5344CB8AC3E}">
        <p14:creationId xmlns:p14="http://schemas.microsoft.com/office/powerpoint/2010/main" val="1981656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Fixed Farm Knot Fence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2052" name="Picture 4" descr="330+ Solar Farm Fence Stock Photos, Pictures &amp; Royalty-Free Images - iStock">
            <a:extLst>
              <a:ext uri="{FF2B5EF4-FFF2-40B4-BE49-F238E27FC236}">
                <a16:creationId xmlns:a16="http://schemas.microsoft.com/office/drawing/2014/main" id="{A0F31F13-A0B5-C188-DC26-414693F2C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06" y="1340543"/>
            <a:ext cx="4565787" cy="34243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44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Decommissioning</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433440" y="1215861"/>
            <a:ext cx="4138560" cy="2551468"/>
          </a:xfrm>
          <a:prstGeom prst="rect">
            <a:avLst/>
          </a:prstGeom>
          <a:noFill/>
        </p:spPr>
        <p:txBody>
          <a:bodyPr wrap="square" rtlCol="0">
            <a:spAutoFit/>
          </a:bodyPr>
          <a:lstStyle/>
          <a:p>
            <a:pPr marL="0" marR="0">
              <a:lnSpc>
                <a:spcPct val="107000"/>
              </a:lnSpc>
              <a:spcBef>
                <a:spcPts val="0"/>
              </a:spcBef>
              <a:spcAft>
                <a:spcPts val="0"/>
              </a:spcAft>
            </a:pPr>
            <a:r>
              <a:rPr lang="en-US" sz="1000" b="1" dirty="0">
                <a:solidFill>
                  <a:srgbClr val="2D4264"/>
                </a:solidFill>
                <a:latin typeface="Advent Pro" panose="020B0604020202020204" charset="0"/>
              </a:rPr>
              <a:t>Decommissioning of the Big Timber Solar Farm will be carried out in the </a:t>
            </a:r>
            <a:r>
              <a:rPr lang="en-US" sz="1000" b="1" u="sng" dirty="0">
                <a:solidFill>
                  <a:srgbClr val="2D4264"/>
                </a:solidFill>
                <a:latin typeface="Advent Pro" panose="020B0604020202020204" charset="0"/>
              </a:rPr>
              <a:t>reverse order</a:t>
            </a:r>
            <a:r>
              <a:rPr lang="en-US" sz="1000" b="1" dirty="0">
                <a:solidFill>
                  <a:srgbClr val="2D4264"/>
                </a:solidFill>
                <a:latin typeface="Advent Pro" panose="020B0604020202020204" charset="0"/>
              </a:rPr>
              <a:t> of installation:</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The solar system will be disconnected from the utility power grid.</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modules will be disconnected and removed.</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Electrical cables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 racking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 support posts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Electrical devices, including transformers and inverters,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Concrete pads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Fencing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Soils in the access driveway and equipment pad areas will be reclaimed by removing imported aggregate material and concrete foundations and replacing them with soils as needed.</a:t>
            </a:r>
          </a:p>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p:txBody>
      </p:sp>
      <p:sp>
        <p:nvSpPr>
          <p:cNvPr id="3" name="TextBox 2">
            <a:extLst>
              <a:ext uri="{FF2B5EF4-FFF2-40B4-BE49-F238E27FC236}">
                <a16:creationId xmlns:a16="http://schemas.microsoft.com/office/drawing/2014/main" id="{E6FA40C1-5DD6-B676-6ACE-4FE08152D3D2}"/>
              </a:ext>
            </a:extLst>
          </p:cNvPr>
          <p:cNvSpPr txBox="1"/>
          <p:nvPr/>
        </p:nvSpPr>
        <p:spPr>
          <a:xfrm>
            <a:off x="4572000" y="1226120"/>
            <a:ext cx="4437721" cy="2005549"/>
          </a:xfrm>
          <a:prstGeom prst="rect">
            <a:avLst/>
          </a:prstGeom>
          <a:noFill/>
        </p:spPr>
        <p:txBody>
          <a:bodyPr wrap="square" rtlCol="0">
            <a:spAutoFit/>
          </a:bodyPr>
          <a:lstStyle/>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Big Timber Solar Farm Commitments</a:t>
            </a:r>
            <a:endParaRPr lang="en-US" sz="10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Big Timber Solar Farm has prepared the required estimates using current cost projections and will complete a decommissioning bond with Kane County for the required surety amount. Said surety will be updated periodically over the project lifespan to comply with County requirements</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project’s AIMA agreement with IDOA requires Developers restore the site back to agricultural use including the repair or replacement of drain tiles damaged through construction or decommissioning. A drain tile survey will be completed prior to the start of construction.</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
        <p:nvSpPr>
          <p:cNvPr id="5" name="TextBox 4">
            <a:extLst>
              <a:ext uri="{FF2B5EF4-FFF2-40B4-BE49-F238E27FC236}">
                <a16:creationId xmlns:a16="http://schemas.microsoft.com/office/drawing/2014/main" id="{988F648F-C3F0-0503-DFAF-212374D02021}"/>
              </a:ext>
            </a:extLst>
          </p:cNvPr>
          <p:cNvSpPr txBox="1"/>
          <p:nvPr/>
        </p:nvSpPr>
        <p:spPr>
          <a:xfrm>
            <a:off x="371262" y="3266084"/>
            <a:ext cx="4758364" cy="1424493"/>
          </a:xfrm>
          <a:prstGeom prst="rect">
            <a:avLst/>
          </a:prstGeom>
          <a:noFill/>
        </p:spPr>
        <p:txBody>
          <a:bodyPr wrap="square" rtlCol="0">
            <a:spAutoFit/>
          </a:bodyPr>
          <a:lstStyle/>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endParaRPr lang="en-US" sz="1000" dirty="0">
              <a:solidFill>
                <a:srgbClr val="2D4264"/>
              </a:solidFill>
              <a:latin typeface="Advent Pro" panose="020B0604020202020204" charset="0"/>
            </a:endParaRPr>
          </a:p>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Decommissioning Operations</a:t>
            </a:r>
            <a:endParaRPr lang="en-US" sz="10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equipment will be removed and transported to a central location for decommissioning and recycling, if possible.</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Decommissioning will occur after the life cycle of the project (30 years).</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Decommissioning takes about 90 days to complete (weather permitting).</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57853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1886E7-9CA6-A501-9F69-6EA07B06207E}"/>
              </a:ext>
            </a:extLst>
          </p:cNvPr>
          <p:cNvPicPr>
            <a:picLocks noChangeAspect="1"/>
          </p:cNvPicPr>
          <p:nvPr/>
        </p:nvPicPr>
        <p:blipFill>
          <a:blip r:embed="rId3"/>
          <a:srcRect r="6563" b="7652"/>
          <a:stretch/>
        </p:blipFill>
        <p:spPr>
          <a:xfrm>
            <a:off x="1858456" y="67934"/>
            <a:ext cx="7107605" cy="5007631"/>
          </a:xfrm>
          <a:prstGeom prst="rect">
            <a:avLst/>
          </a:prstGeom>
        </p:spPr>
      </p:pic>
      <p:sp>
        <p:nvSpPr>
          <p:cNvPr id="6" name="TextBox 5">
            <a:extLst>
              <a:ext uri="{FF2B5EF4-FFF2-40B4-BE49-F238E27FC236}">
                <a16:creationId xmlns:a16="http://schemas.microsoft.com/office/drawing/2014/main" id="{80D4BCEA-1D2E-82F9-E8B4-B90F99F65D6B}"/>
              </a:ext>
            </a:extLst>
          </p:cNvPr>
          <p:cNvSpPr txBox="1"/>
          <p:nvPr/>
        </p:nvSpPr>
        <p:spPr>
          <a:xfrm>
            <a:off x="177939" y="536089"/>
            <a:ext cx="3975462" cy="788742"/>
          </a:xfrm>
          <a:prstGeom prst="rect">
            <a:avLst/>
          </a:prstGeom>
          <a:noFill/>
        </p:spPr>
        <p:txBody>
          <a:bodyPr wrap="square">
            <a:spAutoFit/>
          </a:bodyPr>
          <a:lstStyle/>
          <a:p>
            <a:r>
              <a:rPr lang="en-US" b="1" dirty="0">
                <a:solidFill>
                  <a:srgbClr val="2D4264"/>
                </a:solidFill>
                <a:latin typeface="Advent Pro" panose="020B0604020202020204" charset="0"/>
              </a:rPr>
              <a:t>Vegetation Screening</a:t>
            </a:r>
            <a:endParaRPr lang="en-US" sz="1400" b="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400" dirty="0">
                <a:solidFill>
                  <a:srgbClr val="2D4264"/>
                </a:solidFill>
                <a:latin typeface="Advent Pro" panose="020B0604020202020204" charset="0"/>
              </a:rPr>
              <a:t>Vegetation screening will be added on the western</a:t>
            </a:r>
            <a:r>
              <a:rPr lang="en-US" dirty="0">
                <a:solidFill>
                  <a:srgbClr val="2D4264"/>
                </a:solidFill>
                <a:latin typeface="Advent Pro" panose="020B0604020202020204" charset="0"/>
              </a:rPr>
              <a:t> and northern portion of the property</a:t>
            </a:r>
          </a:p>
        </p:txBody>
      </p:sp>
      <p:sp>
        <p:nvSpPr>
          <p:cNvPr id="8" name="Rectangle 7">
            <a:extLst>
              <a:ext uri="{FF2B5EF4-FFF2-40B4-BE49-F238E27FC236}">
                <a16:creationId xmlns:a16="http://schemas.microsoft.com/office/drawing/2014/main" id="{5A7532CC-2CFF-4320-FD91-A1D8DA2C1004}"/>
              </a:ext>
            </a:extLst>
          </p:cNvPr>
          <p:cNvSpPr/>
          <p:nvPr/>
        </p:nvSpPr>
        <p:spPr>
          <a:xfrm rot="20193869">
            <a:off x="2480844" y="3439287"/>
            <a:ext cx="129931" cy="1396381"/>
          </a:xfrm>
          <a:prstGeom prst="rect">
            <a:avLst/>
          </a:prstGeom>
          <a:solidFill>
            <a:srgbClr val="EF8600">
              <a:alpha val="45098"/>
            </a:srgbClr>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83AE60-DD7D-D53B-D084-02AF660B353E}"/>
              </a:ext>
            </a:extLst>
          </p:cNvPr>
          <p:cNvSpPr/>
          <p:nvPr/>
        </p:nvSpPr>
        <p:spPr>
          <a:xfrm rot="3683587">
            <a:off x="7284519" y="17159"/>
            <a:ext cx="129931" cy="1728142"/>
          </a:xfrm>
          <a:prstGeom prst="rect">
            <a:avLst/>
          </a:prstGeom>
          <a:solidFill>
            <a:srgbClr val="EF8600">
              <a:alpha val="45098"/>
            </a:srgbClr>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F6CA9F-A4CD-EE43-F4EE-989A0F2E2DC3}"/>
              </a:ext>
            </a:extLst>
          </p:cNvPr>
          <p:cNvSpPr/>
          <p:nvPr/>
        </p:nvSpPr>
        <p:spPr>
          <a:xfrm rot="4560589">
            <a:off x="2736709" y="2990991"/>
            <a:ext cx="129931" cy="905329"/>
          </a:xfrm>
          <a:prstGeom prst="rect">
            <a:avLst/>
          </a:prstGeom>
          <a:solidFill>
            <a:srgbClr val="EF8600">
              <a:alpha val="45098"/>
            </a:srgbClr>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EB8C34-3B38-9997-FB47-185F1E0282C1}"/>
              </a:ext>
            </a:extLst>
          </p:cNvPr>
          <p:cNvSpPr/>
          <p:nvPr/>
        </p:nvSpPr>
        <p:spPr>
          <a:xfrm rot="3865000">
            <a:off x="3598793" y="2651443"/>
            <a:ext cx="129931" cy="943414"/>
          </a:xfrm>
          <a:prstGeom prst="rect">
            <a:avLst/>
          </a:prstGeom>
          <a:solidFill>
            <a:srgbClr val="EF8600">
              <a:alpha val="45098"/>
            </a:srgbClr>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E8C85C-4641-8F44-16E5-095E5C340D26}"/>
              </a:ext>
            </a:extLst>
          </p:cNvPr>
          <p:cNvSpPr/>
          <p:nvPr/>
        </p:nvSpPr>
        <p:spPr>
          <a:xfrm rot="3463751">
            <a:off x="4561400" y="1932557"/>
            <a:ext cx="129931" cy="1278383"/>
          </a:xfrm>
          <a:prstGeom prst="rect">
            <a:avLst/>
          </a:prstGeom>
          <a:solidFill>
            <a:srgbClr val="EF8600">
              <a:alpha val="45098"/>
            </a:srgbClr>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144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61ED-BEC3-BE16-E807-AE4086C71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ACD82-67AB-7B83-6DC3-40A18CD20931}"/>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C4F41C1F-281C-BFCA-9B5D-118EA02C243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Kane County Zoning Ordinance, Chapter 25-4-8-2</a:t>
            </a:r>
          </a:p>
        </p:txBody>
      </p:sp>
      <p:pic>
        <p:nvPicPr>
          <p:cNvPr id="4" name="Picture 3" descr="A picture containing text&#10;&#10;Description automatically generated">
            <a:extLst>
              <a:ext uri="{FF2B5EF4-FFF2-40B4-BE49-F238E27FC236}">
                <a16:creationId xmlns:a16="http://schemas.microsoft.com/office/drawing/2014/main" id="{191736DB-B283-08CF-A483-74D1A6C4E051}"/>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9ADF31B5-6C9E-EEE8-9207-9D0E45DCC127}"/>
              </a:ext>
            </a:extLst>
          </p:cNvPr>
          <p:cNvSpPr txBox="1"/>
          <p:nvPr/>
        </p:nvSpPr>
        <p:spPr>
          <a:xfrm>
            <a:off x="523875" y="1214552"/>
            <a:ext cx="7410450" cy="3713709"/>
          </a:xfrm>
          <a:prstGeom prst="rect">
            <a:avLst/>
          </a:prstGeom>
          <a:noFill/>
        </p:spPr>
        <p:txBody>
          <a:bodyPr wrap="square" rtlCol="0">
            <a:spAutoFit/>
          </a:bodyPr>
          <a:lstStyle/>
          <a:p>
            <a:r>
              <a:rPr lang="en-US" sz="1100" b="1" i="1" u="sng" dirty="0">
                <a:solidFill>
                  <a:srgbClr val="2D4264"/>
                </a:solidFill>
                <a:latin typeface="Advent Pro" panose="020B0604020202020204" charset="0"/>
              </a:rPr>
              <a:t>25-4-8-2-A</a:t>
            </a:r>
          </a:p>
          <a:p>
            <a:r>
              <a:rPr lang="en-US" sz="1100" b="1" i="1" dirty="0">
                <a:solidFill>
                  <a:srgbClr val="2D4264"/>
                </a:solidFill>
                <a:latin typeface="Advent Pro" panose="020B0604020202020204" charset="0"/>
              </a:rPr>
              <a:t>That the establishment, maintenance or operation of the special use will not be unreasonably detrimental to, or endanger the public health, safety, morals, comfort or general welfare.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a:t>
            </a:r>
            <a:r>
              <a:rPr lang="en-US" sz="1000" u="sng" dirty="0">
                <a:solidFill>
                  <a:srgbClr val="2D4264"/>
                </a:solidFill>
                <a:latin typeface="Advent Pro" panose="020B0604020202020204" charset="0"/>
              </a:rPr>
              <a:t>does not </a:t>
            </a:r>
            <a:r>
              <a:rPr lang="en-US" sz="1000" dirty="0">
                <a:solidFill>
                  <a:srgbClr val="2D4264"/>
                </a:solidFill>
                <a:latin typeface="Advent Pro" panose="020B0604020202020204" charset="0"/>
              </a:rPr>
              <a:t>endanger the public health, safety, morals, comfort or general welfare in any way.</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As a source of renewable energy, the project </a:t>
            </a:r>
            <a:r>
              <a:rPr lang="en-US" sz="1000" u="sng" dirty="0">
                <a:solidFill>
                  <a:srgbClr val="2D4264"/>
                </a:solidFill>
                <a:latin typeface="Advent Pro" panose="020B0604020202020204" charset="0"/>
              </a:rPr>
              <a:t>does provide</a:t>
            </a:r>
            <a:r>
              <a:rPr lang="en-US" sz="1000" dirty="0">
                <a:solidFill>
                  <a:srgbClr val="2D4264"/>
                </a:solidFill>
                <a:latin typeface="Advent Pro" panose="020B0604020202020204" charset="0"/>
              </a:rPr>
              <a:t> for construction jobs and increased tax revenues while preserving and enhancing the site’s value for future agricultural use when the project is decommissioned.</a:t>
            </a:r>
          </a:p>
          <a:p>
            <a:pPr lvl="8"/>
            <a:endParaRPr lang="en-US" sz="1100" b="1" dirty="0">
              <a:solidFill>
                <a:srgbClr val="2D4264"/>
              </a:solidFill>
              <a:latin typeface="Advent Pro" panose="020B0604020202020204" charset="0"/>
            </a:endParaRPr>
          </a:p>
          <a:p>
            <a:pPr lvl="8"/>
            <a:r>
              <a:rPr lang="en-US" sz="1100" b="1" i="1" u="sng" dirty="0">
                <a:solidFill>
                  <a:srgbClr val="2D4264"/>
                </a:solidFill>
                <a:latin typeface="Advent Pro" panose="020B0604020202020204" charset="0"/>
              </a:rPr>
              <a:t>25-4-8-2-B</a:t>
            </a:r>
          </a:p>
          <a:p>
            <a:pPr lvl="8"/>
            <a:r>
              <a:rPr lang="en-US" sz="1100" b="1" i="1" dirty="0">
                <a:solidFill>
                  <a:srgbClr val="2B4162"/>
                </a:solidFill>
                <a:effectLst/>
                <a:latin typeface="Advent Pro" panose="020B0604020202020204"/>
              </a:rPr>
              <a:t>That the special use will not be injurious to the use and enjoyment of other property in the immediate vicinity for the purposes already permitted, nor substantially diminish and impair property values within the neighborhood.</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Using landscaping to enhance aesthetics, agricultural fencing to secure the perimeter, plus professional documentation of the minimal glare and noise associated project equipment, the </a:t>
            </a:r>
            <a:r>
              <a:rPr lang="en-US" sz="1000" u="sng" dirty="0">
                <a:solidFill>
                  <a:srgbClr val="2D4264"/>
                </a:solidFill>
                <a:latin typeface="Advent Pro" panose="020B0604020202020204" charset="0"/>
              </a:rPr>
              <a:t>project displays every consideration expected of a good neighbor</a:t>
            </a:r>
            <a:r>
              <a:rPr lang="en-US" sz="1000" dirty="0">
                <a:solidFill>
                  <a:srgbClr val="2D4264"/>
                </a:solidFill>
                <a:latin typeface="Advent Pro" panose="020B0604020202020204" charset="0"/>
              </a:rPr>
              <a: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Numerous studies conducted by real estate analysts outside of the solar industry, including several projects, counties and townships in Illinois, have concluded that </a:t>
            </a:r>
            <a:r>
              <a:rPr lang="en-US" sz="1000" u="sng" dirty="0">
                <a:solidFill>
                  <a:srgbClr val="2D4264"/>
                </a:solidFill>
                <a:latin typeface="Advent Pro" panose="020B0604020202020204" charset="0"/>
              </a:rPr>
              <a:t>solar facilities do not have a negative impact on adjacent property values</a:t>
            </a:r>
            <a:r>
              <a:rPr lang="en-US" sz="1000" dirty="0">
                <a:solidFill>
                  <a:srgbClr val="2D4264"/>
                </a:solidFill>
                <a:latin typeface="Advent Pro" panose="020B0604020202020204" charset="0"/>
              </a:rPr>
              <a:t>. </a:t>
            </a:r>
          </a:p>
          <a:p>
            <a:pPr lvl="8"/>
            <a:endParaRPr lang="en-US" sz="1100" b="1" dirty="0">
              <a:solidFill>
                <a:srgbClr val="2D4264"/>
              </a:solidFill>
              <a:latin typeface="Advent Pro" panose="020B0604020202020204" charset="0"/>
            </a:endParaRPr>
          </a:p>
          <a:p>
            <a:pPr lvl="8"/>
            <a:r>
              <a:rPr lang="en-US" sz="1100" b="1" i="1" u="sng" dirty="0">
                <a:solidFill>
                  <a:srgbClr val="2D4264"/>
                </a:solidFill>
                <a:latin typeface="Advent Pro" panose="020B0604020202020204" charset="0"/>
              </a:rPr>
              <a:t>25-4-8-2-C</a:t>
            </a:r>
          </a:p>
          <a:p>
            <a:pPr lvl="8"/>
            <a:r>
              <a:rPr lang="en-US" sz="1100" b="1" i="1" dirty="0">
                <a:solidFill>
                  <a:srgbClr val="2B4162"/>
                </a:solidFill>
                <a:latin typeface="Advent Pro" panose="020B0604020202020204"/>
              </a:rPr>
              <a:t>That the establishment of the special use will not impede the normal and orderly development and improvement of surrounding property for uses permitted in the district.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Renewable energy remains a long-term economic development goal for both Kane County and the State of Illinois. Included as part of planning and marketing campaigns, the presence of energy facilities can spur a local economy while still providing for continued incremental growth in accordance with established comprehensive plan goals.</a:t>
            </a:r>
          </a:p>
        </p:txBody>
      </p:sp>
    </p:spTree>
    <p:extLst>
      <p:ext uri="{BB962C8B-B14F-4D97-AF65-F5344CB8AC3E}">
        <p14:creationId xmlns:p14="http://schemas.microsoft.com/office/powerpoint/2010/main" val="340775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BD21-233E-F344-3F33-0B6F85BDF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B2D56-8AB7-7345-5C86-DA0D6024EC4D}"/>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F562DA02-BDE7-D62B-40E5-86F06B60160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Kane County Zoning Ordinance, Chapter 25-4-8-2</a:t>
            </a:r>
          </a:p>
        </p:txBody>
      </p:sp>
      <p:pic>
        <p:nvPicPr>
          <p:cNvPr id="4" name="Picture 3" descr="A picture containing text&#10;&#10;Description automatically generated">
            <a:extLst>
              <a:ext uri="{FF2B5EF4-FFF2-40B4-BE49-F238E27FC236}">
                <a16:creationId xmlns:a16="http://schemas.microsoft.com/office/drawing/2014/main" id="{C9C19483-517F-1863-4671-FB4558A8C3BC}"/>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34847866-0E89-04E4-58A6-11B2EB6FEC6E}"/>
              </a:ext>
            </a:extLst>
          </p:cNvPr>
          <p:cNvSpPr txBox="1"/>
          <p:nvPr/>
        </p:nvSpPr>
        <p:spPr>
          <a:xfrm>
            <a:off x="523875" y="1214552"/>
            <a:ext cx="7410450" cy="3713709"/>
          </a:xfrm>
          <a:prstGeom prst="rect">
            <a:avLst/>
          </a:prstGeom>
          <a:noFill/>
        </p:spPr>
        <p:txBody>
          <a:bodyPr wrap="square" rtlCol="0">
            <a:spAutoFit/>
          </a:bodyPr>
          <a:lstStyle/>
          <a:p>
            <a:r>
              <a:rPr lang="en-US" sz="1100" b="1" i="1" u="sng" dirty="0">
                <a:solidFill>
                  <a:srgbClr val="2D4264"/>
                </a:solidFill>
                <a:latin typeface="Advent Pro" panose="020B0604020202020204" charset="0"/>
              </a:rPr>
              <a:t>25-4-8-2-D</a:t>
            </a:r>
          </a:p>
          <a:p>
            <a:r>
              <a:rPr lang="en-US" sz="1100" b="1" i="1" dirty="0">
                <a:solidFill>
                  <a:srgbClr val="2D4264"/>
                </a:solidFill>
                <a:latin typeface="Advent Pro" panose="020B0604020202020204" charset="0"/>
              </a:rPr>
              <a:t>That </a:t>
            </a:r>
            <a:r>
              <a:rPr lang="en-US" sz="1100" b="1" i="1" dirty="0">
                <a:solidFill>
                  <a:srgbClr val="2B4162"/>
                </a:solidFill>
                <a:effectLst/>
                <a:latin typeface="Advent Pro" panose="020B0604020202020204"/>
              </a:rPr>
              <a:t>adequate utility, access roads, drainage and/or other necessary facilities have been or are being provided</a:t>
            </a:r>
            <a:r>
              <a:rPr lang="en-US" sz="1100" b="1" i="1" dirty="0">
                <a:solidFill>
                  <a:srgbClr val="2B4162"/>
                </a:solidFill>
                <a:latin typeface="Advent Pro" panose="020B0604020202020204"/>
              </a:rPr>
              <a: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site plan provides for a </a:t>
            </a:r>
            <a:r>
              <a:rPr lang="en-US" sz="1000" u="sng" dirty="0">
                <a:solidFill>
                  <a:srgbClr val="2D4264"/>
                </a:solidFill>
                <a:latin typeface="Advent Pro" panose="020B0604020202020204" charset="0"/>
              </a:rPr>
              <a:t>single access road</a:t>
            </a:r>
            <a:r>
              <a:rPr lang="en-US" sz="1000" dirty="0">
                <a:solidFill>
                  <a:srgbClr val="2D4264"/>
                </a:solidFill>
                <a:latin typeface="Advent Pro" panose="020B0604020202020204" charset="0"/>
              </a:rPr>
              <a:t> featuring adequate </a:t>
            </a:r>
            <a:r>
              <a:rPr lang="en-US" sz="1000" u="sng" dirty="0">
                <a:solidFill>
                  <a:srgbClr val="2D4264"/>
                </a:solidFill>
                <a:latin typeface="Advent Pro" panose="020B0604020202020204" charset="0"/>
              </a:rPr>
              <a:t>turnarounds</a:t>
            </a:r>
            <a:r>
              <a:rPr lang="en-US" sz="1000" dirty="0">
                <a:solidFill>
                  <a:srgbClr val="2D4264"/>
                </a:solidFill>
                <a:latin typeface="Advent Pro" panose="020B0604020202020204" charset="0"/>
              </a:rPr>
              <a:t> for maintenance and emergency vehicles.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Prior to construction permitting, a </a:t>
            </a:r>
            <a:r>
              <a:rPr lang="en-US" sz="1000" u="sng" dirty="0">
                <a:solidFill>
                  <a:srgbClr val="2D4264"/>
                </a:solidFill>
                <a:latin typeface="Advent Pro" panose="020B0604020202020204" charset="0"/>
              </a:rPr>
              <a:t>drain tile survey</a:t>
            </a:r>
            <a:r>
              <a:rPr lang="en-US" sz="1000" dirty="0">
                <a:solidFill>
                  <a:srgbClr val="2D4264"/>
                </a:solidFill>
                <a:latin typeface="Advent Pro" panose="020B0604020202020204" charset="0"/>
              </a:rPr>
              <a:t> will be commissioned to establish a baseline of existing onsite drainage facilities; in accordance with our </a:t>
            </a:r>
            <a:r>
              <a:rPr lang="en-US" sz="1000" u="sng" dirty="0">
                <a:solidFill>
                  <a:srgbClr val="2D4264"/>
                </a:solidFill>
                <a:latin typeface="Advent Pro" panose="020B0604020202020204" charset="0"/>
              </a:rPr>
              <a:t>drain tile mitigation plan</a:t>
            </a:r>
            <a:r>
              <a:rPr lang="en-US" sz="1000" dirty="0">
                <a:solidFill>
                  <a:srgbClr val="2D4264"/>
                </a:solidFill>
                <a:latin typeface="Advent Pro" panose="020B0604020202020204" charset="0"/>
              </a:rPr>
              <a:t> and formal AIMA agreement with IDOA, </a:t>
            </a:r>
            <a:r>
              <a:rPr lang="en-US" sz="1000" u="sng" dirty="0">
                <a:solidFill>
                  <a:srgbClr val="2D4264"/>
                </a:solidFill>
                <a:latin typeface="Advent Pro" panose="020B0604020202020204" charset="0"/>
              </a:rPr>
              <a:t>all damaged tiles will be repaired or replaced</a:t>
            </a:r>
            <a:r>
              <a:rPr lang="en-US" sz="1000" dirty="0">
                <a:solidFill>
                  <a:srgbClr val="2D4264"/>
                </a:solidFill>
                <a:latin typeface="Advent Pro" panose="020B0604020202020204" charset="0"/>
              </a:rPr>
              <a:t> during construction, and later, during decommissioning.</a:t>
            </a:r>
          </a:p>
          <a:p>
            <a:pPr lvl="8"/>
            <a:endParaRPr lang="en-US" sz="1100" b="1" dirty="0">
              <a:solidFill>
                <a:srgbClr val="2D4264"/>
              </a:solidFill>
              <a:latin typeface="Advent Pro" panose="020B0604020202020204" charset="0"/>
            </a:endParaRPr>
          </a:p>
          <a:p>
            <a:pPr lvl="8"/>
            <a:r>
              <a:rPr lang="en-US" sz="1100" b="1" i="1" u="sng" dirty="0">
                <a:solidFill>
                  <a:srgbClr val="2D4264"/>
                </a:solidFill>
                <a:latin typeface="Advent Pro" panose="020B0604020202020204" charset="0"/>
              </a:rPr>
              <a:t>25-4-8-2-E</a:t>
            </a:r>
          </a:p>
          <a:p>
            <a:pPr lvl="8"/>
            <a:r>
              <a:rPr lang="en-US" sz="1100" b="1" i="1" dirty="0">
                <a:solidFill>
                  <a:srgbClr val="2B4162"/>
                </a:solidFill>
                <a:effectLst/>
                <a:latin typeface="Advent Pro" panose="020B0604020202020204"/>
              </a:rPr>
              <a:t>That adequate measures have been or will be taken to provide ingress and egress so designed as to minimize traffic congestion in the public streets and roads.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Post-construction activity, </a:t>
            </a:r>
            <a:r>
              <a:rPr lang="en-US" sz="1000" u="sng" dirty="0">
                <a:solidFill>
                  <a:srgbClr val="2D4264"/>
                </a:solidFill>
                <a:latin typeface="Advent Pro" panose="020B0604020202020204" charset="0"/>
              </a:rPr>
              <a:t>no traffic congestion</a:t>
            </a:r>
            <a:r>
              <a:rPr lang="en-US" sz="1000" dirty="0">
                <a:solidFill>
                  <a:srgbClr val="2D4264"/>
                </a:solidFill>
                <a:latin typeface="Advent Pro" panose="020B0604020202020204" charset="0"/>
              </a:rPr>
              <a:t> will be produced by the project. With minimal need generated by maintenance vehicles visiting the site, no onsite parking facilities are provided. Construction parking will be restricted within the site.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B4162"/>
                </a:solidFill>
                <a:effectLst/>
                <a:latin typeface="Advent Pro" panose="020B0604020202020204"/>
                <a:ea typeface="Calibri" panose="020F0502020204030204" pitchFamily="34" charset="0"/>
                <a:cs typeface="Times New Roman" panose="02020603050405020304" pitchFamily="18" charset="0"/>
              </a:rPr>
              <a:t>Remote equipment monitoring eliminates the need for onsite employees and routine maintenance by either landscape or equipment is limited to 6-8 visits throughout the year</a:t>
            </a:r>
            <a:r>
              <a:rPr lang="en-US" sz="1000" dirty="0">
                <a:solidFill>
                  <a:srgbClr val="2B4162"/>
                </a:solidFill>
                <a:latin typeface="Advent Pro" panose="020B0604020202020204"/>
              </a:rPr>
              <a:t>. </a:t>
            </a:r>
          </a:p>
          <a:p>
            <a:pPr lvl="8"/>
            <a:endParaRPr lang="en-US" sz="1100" b="1" dirty="0">
              <a:solidFill>
                <a:srgbClr val="2D4264"/>
              </a:solidFill>
              <a:latin typeface="Advent Pro" panose="020B0604020202020204" charset="0"/>
            </a:endParaRPr>
          </a:p>
          <a:p>
            <a:pPr lvl="8"/>
            <a:r>
              <a:rPr lang="en-US" sz="1100" b="1" i="1" u="sng" dirty="0">
                <a:solidFill>
                  <a:srgbClr val="2D4264"/>
                </a:solidFill>
                <a:latin typeface="Advent Pro" panose="020B0604020202020204" charset="0"/>
              </a:rPr>
              <a:t>25-4-8-2-F</a:t>
            </a:r>
          </a:p>
          <a:p>
            <a:pPr lvl="8"/>
            <a:r>
              <a:rPr lang="en-US" sz="1100" b="1" i="1" dirty="0">
                <a:solidFill>
                  <a:srgbClr val="2B4162"/>
                </a:solidFill>
                <a:effectLst/>
                <a:latin typeface="Advent Pro" panose="020B0604020202020204"/>
              </a:rPr>
              <a:t>That the special use shall in all other respects conform to the applicable regulations of the district in which it is located, except as such regulations may in each instance be modified by the county board pursuant to the recommendations of the zoning board of appeals.</a:t>
            </a:r>
            <a:endParaRPr lang="en-US" sz="1100" b="1" i="1" dirty="0">
              <a:solidFill>
                <a:srgbClr val="2B4162"/>
              </a:solidFill>
              <a:latin typeface="Advent Pro" panose="020B0604020202020204"/>
            </a:endParaRP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B4162"/>
                </a:solidFill>
                <a:latin typeface="Advent Pro" panose="020B0604020202020204"/>
                <a:ea typeface="Calibri" panose="020F0502020204030204" pitchFamily="34" charset="0"/>
                <a:cs typeface="Times New Roman" panose="02020603050405020304" pitchFamily="18" charset="0"/>
              </a:rPr>
              <a:t>A thorough analysis of t</a:t>
            </a:r>
            <a:r>
              <a:rPr lang="en-US" sz="1000" dirty="0">
                <a:solidFill>
                  <a:srgbClr val="2B4162"/>
                </a:solidFill>
                <a:effectLst/>
                <a:latin typeface="Advent Pro" panose="020B0604020202020204"/>
                <a:ea typeface="Calibri" panose="020F0502020204030204" pitchFamily="34" charset="0"/>
                <a:cs typeface="Times New Roman" panose="02020603050405020304" pitchFamily="18" charset="0"/>
              </a:rPr>
              <a:t>he project’s design will reveal </a:t>
            </a:r>
            <a:r>
              <a:rPr lang="en-US" sz="1000" u="sng" dirty="0">
                <a:solidFill>
                  <a:srgbClr val="2B4162"/>
                </a:solidFill>
                <a:effectLst/>
                <a:latin typeface="Advent Pro" panose="020B0604020202020204"/>
                <a:ea typeface="Calibri" panose="020F0502020204030204" pitchFamily="34" charset="0"/>
                <a:cs typeface="Times New Roman" panose="02020603050405020304" pitchFamily="18" charset="0"/>
              </a:rPr>
              <a:t>initial compliance with all applicable zoning regulations</a:t>
            </a:r>
            <a:r>
              <a:rPr lang="en-US" sz="1000" dirty="0">
                <a:solidFill>
                  <a:srgbClr val="2B4162"/>
                </a:solidFill>
                <a:effectLst/>
                <a:latin typeface="Advent Pro" panose="020B0604020202020204"/>
                <a:ea typeface="Calibri" panose="020F0502020204030204" pitchFamily="34" charset="0"/>
                <a:cs typeface="Times New Roman" panose="02020603050405020304" pitchFamily="18" charset="0"/>
              </a:rPr>
              <a:t>, subject to further review and modification to meet reasonable conditions of approval imposed by Kane County</a:t>
            </a:r>
            <a:r>
              <a:rPr lang="en-US" sz="1000" dirty="0">
                <a:solidFill>
                  <a:srgbClr val="2D4264"/>
                </a:solidFill>
                <a:latin typeface="Advent Pro" panose="020B0604020202020204" charset="0"/>
              </a:rPr>
              <a:t>.</a:t>
            </a:r>
          </a:p>
        </p:txBody>
      </p:sp>
    </p:spTree>
    <p:extLst>
      <p:ext uri="{BB962C8B-B14F-4D97-AF65-F5344CB8AC3E}">
        <p14:creationId xmlns:p14="http://schemas.microsoft.com/office/powerpoint/2010/main" val="67048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393747"/>
            <a:ext cx="7410450" cy="3013517"/>
          </a:xfrm>
          <a:prstGeom prst="rect">
            <a:avLst/>
          </a:prstGeom>
          <a:noFill/>
        </p:spPr>
        <p:txBody>
          <a:bodyPr wrap="square" rtlCol="0">
            <a:spAutoFit/>
          </a:bodyPr>
          <a:lstStyle/>
          <a:p>
            <a:r>
              <a:rPr lang="en-US" sz="1100" b="1" dirty="0">
                <a:solidFill>
                  <a:srgbClr val="2D4264"/>
                </a:solidFill>
                <a:latin typeface="Advent Pro" panose="020B0604020202020204" charset="0"/>
              </a:rPr>
              <a:t>Summary</a:t>
            </a:r>
          </a:p>
          <a:p>
            <a:r>
              <a:rPr lang="en-US" sz="1000" dirty="0">
                <a:solidFill>
                  <a:srgbClr val="2D4264"/>
                </a:solidFill>
                <a:latin typeface="Advent Pro" panose="020B0604020202020204" charset="0"/>
              </a:rPr>
              <a:t>Beginning in </a:t>
            </a:r>
            <a:r>
              <a:rPr lang="en-US" sz="1000" b="1" dirty="0">
                <a:solidFill>
                  <a:srgbClr val="2D4264"/>
                </a:solidFill>
                <a:latin typeface="Advent Pro" panose="020B0604020202020204" charset="0"/>
              </a:rPr>
              <a:t>August 2024</a:t>
            </a:r>
            <a:r>
              <a:rPr lang="en-US" sz="1000" dirty="0">
                <a:solidFill>
                  <a:srgbClr val="2D4264"/>
                </a:solidFill>
                <a:latin typeface="Advent Pro" panose="020B0604020202020204" charset="0"/>
              </a:rPr>
              <a:t>, our staff began ongoing outreach to local jurisdictions within 1 ½ miles of the project site; sharing a </a:t>
            </a:r>
            <a:r>
              <a:rPr lang="en-US" sz="1000" u="sng" dirty="0">
                <a:solidFill>
                  <a:srgbClr val="2D4264"/>
                </a:solidFill>
                <a:latin typeface="Advent Pro" panose="020B0604020202020204" charset="0"/>
              </a:rPr>
              <a:t>preliminary site plan package</a:t>
            </a:r>
            <a:r>
              <a:rPr lang="en-US" sz="1000" dirty="0">
                <a:solidFill>
                  <a:srgbClr val="2D4264"/>
                </a:solidFill>
                <a:latin typeface="Advent Pro" panose="020B0604020202020204" charset="0"/>
              </a:rPr>
              <a:t> and attempting to solicit comments and input into the project design. While comments were not always forthcoming, below is summary of the jurisdictions contacted and comments we received.</a:t>
            </a:r>
          </a:p>
          <a:p>
            <a:pPr marL="457200" lvl="6" indent="-298450">
              <a:lnSpc>
                <a:spcPct val="115000"/>
              </a:lnSpc>
              <a:buClr>
                <a:srgbClr val="434343"/>
              </a:buClr>
              <a:buSzPts val="1100"/>
              <a:buFont typeface="Wingdings" panose="05000000000000000000" pitchFamily="2" charset="2"/>
              <a:buChar char="q"/>
              <a:defRPr/>
            </a:pPr>
            <a:endParaRPr lang="en-US" sz="1000" i="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Rutland Township </a:t>
            </a:r>
            <a:r>
              <a:rPr lang="en-US" sz="1000" dirty="0">
                <a:solidFill>
                  <a:srgbClr val="2D4264"/>
                </a:solidFill>
                <a:latin typeface="Advent Pro" panose="020B0604020202020204" charset="0"/>
              </a:rPr>
              <a:t>– initial e-mail contact with supervisor regarding road jurisdiction &amp; permit requirements; follow-up e-mail and telephone contact to further inform the discussion surrounding BTSF.</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Gilberts </a:t>
            </a:r>
            <a:r>
              <a:rPr lang="en-US" sz="1000" dirty="0">
                <a:solidFill>
                  <a:srgbClr val="2D4264"/>
                </a:solidFill>
                <a:latin typeface="Advent Pro" panose="020B0604020202020204" charset="0"/>
              </a:rPr>
              <a:t>– initial e-mail contact w/Village staff; follow-up e-mail and telephone contact to further inform the discussion of issues related to BTSF. no response; subsequent resolution submitted to the ZBA/County Board </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Pingree Grove </a:t>
            </a:r>
            <a:r>
              <a:rPr lang="en-US" sz="1000" dirty="0">
                <a:solidFill>
                  <a:srgbClr val="2D4264"/>
                </a:solidFill>
                <a:latin typeface="Advent Pro" panose="020B0604020202020204" charset="0"/>
              </a:rPr>
              <a:t>–  e-mail contact; no response; follow-up e-mail and telephone contact to further inform the discussion surrounding BTSF.</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Rutland-Dundee Fire Protection District </a:t>
            </a:r>
            <a:r>
              <a:rPr lang="en-US" sz="1000" dirty="0">
                <a:solidFill>
                  <a:srgbClr val="2D4264"/>
                </a:solidFill>
                <a:latin typeface="Advent Pro" panose="020B0604020202020204" charset="0"/>
              </a:rPr>
              <a:t>– e-mail contact with Fire Marshal Curtis Kramer; comments or questions noted concerning fire protection, equipment, access, and emergency planning; a detailed written response prepared and submitted.</a:t>
            </a:r>
            <a:endParaRPr lang="en-US" sz="1000" i="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Plato-Rutland Drainage District </a:t>
            </a:r>
            <a:r>
              <a:rPr lang="en-US" sz="1000" dirty="0">
                <a:solidFill>
                  <a:srgbClr val="2D4264"/>
                </a:solidFill>
                <a:latin typeface="Advent Pro" panose="020B0604020202020204" charset="0"/>
              </a:rPr>
              <a:t>– e-mail contact; no response; follow-up e-mail and telephone contact to further inform the discussion on potential drainage issues surrounding BTSF..</a:t>
            </a:r>
          </a:p>
          <a:p>
            <a:pPr marL="457200" lvl="6" indent="-298450">
              <a:lnSpc>
                <a:spcPct val="115000"/>
              </a:lnSpc>
              <a:buClr>
                <a:srgbClr val="434343"/>
              </a:buClr>
              <a:buSzPts val="1100"/>
              <a:buFont typeface="Wingdings" panose="05000000000000000000" pitchFamily="2" charset="2"/>
              <a:buChar char="q"/>
              <a:defRPr/>
            </a:pPr>
            <a:endParaRPr lang="en-US" sz="1000" dirty="0">
              <a:solidFill>
                <a:srgbClr val="2D4264"/>
              </a:solidFill>
              <a:highlight>
                <a:srgbClr val="FFFF00"/>
              </a:highlight>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endParaRPr lang="en-US" sz="1000" dirty="0">
              <a:solidFill>
                <a:srgbClr val="2D4264"/>
              </a:solidFill>
              <a:highlight>
                <a:srgbClr val="FFFF00"/>
              </a:highlight>
              <a:latin typeface="Advent Pro" panose="020B0604020202020204" charset="0"/>
            </a:endParaRPr>
          </a:p>
        </p:txBody>
      </p:sp>
      <p:sp>
        <p:nvSpPr>
          <p:cNvPr id="5" name="TextBox 4">
            <a:extLst>
              <a:ext uri="{FF2B5EF4-FFF2-40B4-BE49-F238E27FC236}">
                <a16:creationId xmlns:a16="http://schemas.microsoft.com/office/drawing/2014/main" id="{052D7BB2-EFC4-E998-10DF-6BA84103B498}"/>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Big Timber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sp>
        <p:nvSpPr>
          <p:cNvPr id="8" name="Title 1">
            <a:extLst>
              <a:ext uri="{FF2B5EF4-FFF2-40B4-BE49-F238E27FC236}">
                <a16:creationId xmlns:a16="http://schemas.microsoft.com/office/drawing/2014/main" id="{5AA97DF8-0C36-A02B-10A6-7CDC7397161F}"/>
              </a:ext>
            </a:extLst>
          </p:cNvPr>
          <p:cNvSpPr>
            <a:spLocks noGrp="1"/>
          </p:cNvSpPr>
          <p:nvPr>
            <p:ph type="title"/>
          </p:nvPr>
        </p:nvSpPr>
        <p:spPr>
          <a:xfrm>
            <a:off x="311700" y="445025"/>
            <a:ext cx="8520600" cy="572700"/>
          </a:xfrm>
        </p:spPr>
        <p:txBody>
          <a:bodyPr/>
          <a:lstStyle/>
          <a:p>
            <a:r>
              <a:rPr lang="en-US" dirty="0">
                <a:solidFill>
                  <a:srgbClr val="2D4264"/>
                </a:solidFill>
                <a:latin typeface="Sitka Banner" panose="02000505000000020004" pitchFamily="2" charset="0"/>
              </a:rPr>
              <a:t>Local Jurisdictional Outreach</a:t>
            </a:r>
          </a:p>
        </p:txBody>
      </p:sp>
    </p:spTree>
    <p:extLst>
      <p:ext uri="{BB962C8B-B14F-4D97-AF65-F5344CB8AC3E}">
        <p14:creationId xmlns:p14="http://schemas.microsoft.com/office/powerpoint/2010/main" val="48838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6E393-A970-474C-5BC2-C60A7C5CE24E}"/>
              </a:ext>
            </a:extLst>
          </p:cNvPr>
          <p:cNvPicPr>
            <a:picLocks noChangeAspect="1"/>
          </p:cNvPicPr>
          <p:nvPr/>
        </p:nvPicPr>
        <p:blipFill>
          <a:blip r:embed="rId3"/>
          <a:srcRect l="15666" t="5629" r="5105" b="12889"/>
          <a:stretch/>
        </p:blipFill>
        <p:spPr>
          <a:xfrm>
            <a:off x="135949" y="841926"/>
            <a:ext cx="7057332" cy="4191128"/>
          </a:xfrm>
          <a:prstGeom prst="rect">
            <a:avLst/>
          </a:prstGeom>
          <a:ln>
            <a:solidFill>
              <a:schemeClr val="tx1"/>
            </a:solidFill>
          </a:ln>
        </p:spPr>
      </p:pic>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4"/>
          <a:srcRect r="54088"/>
          <a:stretch/>
        </p:blipFill>
        <p:spPr>
          <a:xfrm>
            <a:off x="8499231" y="25535"/>
            <a:ext cx="620243" cy="513128"/>
          </a:xfrm>
          <a:prstGeom prst="rect">
            <a:avLst/>
          </a:prstGeom>
        </p:spPr>
      </p:pic>
      <p:sp>
        <p:nvSpPr>
          <p:cNvPr id="8" name="Oval 7">
            <a:extLst>
              <a:ext uri="{FF2B5EF4-FFF2-40B4-BE49-F238E27FC236}">
                <a16:creationId xmlns:a16="http://schemas.microsoft.com/office/drawing/2014/main" id="{2DD2EA20-BAE3-7003-00F6-1DFCC34714C9}"/>
              </a:ext>
            </a:extLst>
          </p:cNvPr>
          <p:cNvSpPr/>
          <p:nvPr/>
        </p:nvSpPr>
        <p:spPr>
          <a:xfrm>
            <a:off x="1880582" y="2719387"/>
            <a:ext cx="392683" cy="366713"/>
          </a:xfrm>
          <a:prstGeom prst="ellipse">
            <a:avLst/>
          </a:prstGeom>
          <a:noFill/>
          <a:ln>
            <a:solidFill>
              <a:srgbClr val="FFD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amera with solid fill">
            <a:extLst>
              <a:ext uri="{FF2B5EF4-FFF2-40B4-BE49-F238E27FC236}">
                <a16:creationId xmlns:a16="http://schemas.microsoft.com/office/drawing/2014/main" id="{3B809E28-9A4E-4BA1-A83C-71D6C0643B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0719" y="2776539"/>
            <a:ext cx="252411" cy="252411"/>
          </a:xfrm>
          <a:prstGeom prst="rect">
            <a:avLst/>
          </a:prstGeom>
        </p:spPr>
      </p:pic>
      <p:pic>
        <p:nvPicPr>
          <p:cNvPr id="10" name="Graphic 9" descr="Arrow Right with solid fill">
            <a:extLst>
              <a:ext uri="{FF2B5EF4-FFF2-40B4-BE49-F238E27FC236}">
                <a16:creationId xmlns:a16="http://schemas.microsoft.com/office/drawing/2014/main" id="{1408959A-6760-DC69-476A-2CFCA97B46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91814">
            <a:off x="2170310" y="3033010"/>
            <a:ext cx="317685" cy="220483"/>
          </a:xfrm>
          <a:prstGeom prst="rect">
            <a:avLst/>
          </a:prstGeom>
        </p:spPr>
      </p:pic>
      <p:sp>
        <p:nvSpPr>
          <p:cNvPr id="14" name="Title 1">
            <a:extLst>
              <a:ext uri="{FF2B5EF4-FFF2-40B4-BE49-F238E27FC236}">
                <a16:creationId xmlns:a16="http://schemas.microsoft.com/office/drawing/2014/main" id="{86862210-41F4-4BF1-BC89-0606D3AF6F5E}"/>
              </a:ext>
            </a:extLst>
          </p:cNvPr>
          <p:cNvSpPr>
            <a:spLocks noGrp="1"/>
          </p:cNvSpPr>
          <p:nvPr>
            <p:ph type="title"/>
          </p:nvPr>
        </p:nvSpPr>
        <p:spPr>
          <a:xfrm>
            <a:off x="24526" y="-34037"/>
            <a:ext cx="8520600" cy="572700"/>
          </a:xfrm>
        </p:spPr>
        <p:txBody>
          <a:bodyPr/>
          <a:lstStyle/>
          <a:p>
            <a:r>
              <a:rPr lang="en-US" dirty="0" err="1">
                <a:solidFill>
                  <a:srgbClr val="2D4264"/>
                </a:solidFill>
                <a:latin typeface="Sitka Banner" panose="02000505000000020004" pitchFamily="2" charset="0"/>
              </a:rPr>
              <a:t>Viewship</a:t>
            </a:r>
            <a:endParaRPr lang="en-US" dirty="0">
              <a:solidFill>
                <a:srgbClr val="2D4264"/>
              </a:solidFill>
              <a:latin typeface="Sitka Banner" panose="02000505000000020004" pitchFamily="2" charset="0"/>
            </a:endParaRPr>
          </a:p>
        </p:txBody>
      </p:sp>
      <p:sp>
        <p:nvSpPr>
          <p:cNvPr id="15" name="TextBox 14">
            <a:extLst>
              <a:ext uri="{FF2B5EF4-FFF2-40B4-BE49-F238E27FC236}">
                <a16:creationId xmlns:a16="http://schemas.microsoft.com/office/drawing/2014/main" id="{C9429FFF-1E0B-47F1-9311-BB2A9A584D78}"/>
              </a:ext>
            </a:extLst>
          </p:cNvPr>
          <p:cNvSpPr txBox="1"/>
          <p:nvPr/>
        </p:nvSpPr>
        <p:spPr>
          <a:xfrm>
            <a:off x="135948" y="483465"/>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Big Timber Solar Farm</a:t>
            </a:r>
          </a:p>
        </p:txBody>
      </p:sp>
      <p:sp>
        <p:nvSpPr>
          <p:cNvPr id="16" name="Title 1">
            <a:extLst>
              <a:ext uri="{FF2B5EF4-FFF2-40B4-BE49-F238E27FC236}">
                <a16:creationId xmlns:a16="http://schemas.microsoft.com/office/drawing/2014/main" id="{84385839-FC19-223B-4FD7-181B5425A773}"/>
              </a:ext>
            </a:extLst>
          </p:cNvPr>
          <p:cNvSpPr txBox="1">
            <a:spLocks/>
          </p:cNvSpPr>
          <p:nvPr/>
        </p:nvSpPr>
        <p:spPr>
          <a:xfrm>
            <a:off x="7389305" y="1941900"/>
            <a:ext cx="173016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2BCBE"/>
              </a:buClr>
              <a:buSzPts val="2800"/>
              <a:buFont typeface="Squada One"/>
              <a:buNone/>
              <a:defRPr sz="2800" b="0" i="0" u="none" strike="noStrike" cap="none">
                <a:solidFill>
                  <a:srgbClr val="62BCBE"/>
                </a:solidFill>
                <a:latin typeface="Squada One"/>
                <a:ea typeface="Squada One"/>
                <a:cs typeface="Squada One"/>
                <a:sym typeface="Squada One"/>
              </a:defRPr>
            </a:lvl1pPr>
            <a:lvl2pPr marR="0" lvl="1"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2pPr>
            <a:lvl3pPr marR="0" lvl="2"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3pPr>
            <a:lvl4pPr marR="0" lvl="3"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4pPr>
            <a:lvl5pPr marR="0" lvl="4"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5pPr>
            <a:lvl6pPr marR="0" lvl="5"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6pPr>
            <a:lvl7pPr marR="0" lvl="6"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7pPr>
            <a:lvl8pPr marR="0" lvl="7"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8pPr>
            <a:lvl9pPr marR="0" lvl="8"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9pPr>
          </a:lstStyle>
          <a:p>
            <a:r>
              <a:rPr lang="en-US" sz="1600" dirty="0">
                <a:solidFill>
                  <a:srgbClr val="2D4264"/>
                </a:solidFill>
                <a:latin typeface="Sitka Banner" panose="02000505000000020004" pitchFamily="2" charset="0"/>
              </a:rPr>
              <a:t>View looking Southeast on Higgins (RT 72)</a:t>
            </a:r>
          </a:p>
        </p:txBody>
      </p:sp>
    </p:spTree>
    <p:extLst>
      <p:ext uri="{BB962C8B-B14F-4D97-AF65-F5344CB8AC3E}">
        <p14:creationId xmlns:p14="http://schemas.microsoft.com/office/powerpoint/2010/main" val="2529169218"/>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Solar Power Project Proposal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duct Overview Infographics by Slidesgo">
  <a:themeElements>
    <a:clrScheme name="Simple Light">
      <a:dk1>
        <a:srgbClr val="000000"/>
      </a:dk1>
      <a:lt1>
        <a:srgbClr val="FFFFFF"/>
      </a:lt1>
      <a:dk2>
        <a:srgbClr val="B39DDB"/>
      </a:dk2>
      <a:lt2>
        <a:srgbClr val="FFB74D"/>
      </a:lt2>
      <a:accent1>
        <a:srgbClr val="5AADAC"/>
      </a:accent1>
      <a:accent2>
        <a:srgbClr val="2B8B87"/>
      </a:accent2>
      <a:accent3>
        <a:srgbClr val="86C4C4"/>
      </a:accent3>
      <a:accent4>
        <a:srgbClr val="90A4AE"/>
      </a:accent4>
      <a:accent5>
        <a:srgbClr val="78909C"/>
      </a:accent5>
      <a:accent6>
        <a:srgbClr val="B0BEC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ation on brainstorming">
  <a:themeElements>
    <a:clrScheme name="Custom 3">
      <a:dk1>
        <a:sysClr val="windowText" lastClr="000000"/>
      </a:dk1>
      <a:lt1>
        <a:sysClr val="window" lastClr="FFFFFF"/>
      </a:lt1>
      <a:dk2>
        <a:srgbClr val="242852"/>
      </a:dk2>
      <a:lt2>
        <a:srgbClr val="ACCBF9"/>
      </a:lt2>
      <a:accent1>
        <a:srgbClr val="143F6A"/>
      </a:accent1>
      <a:accent2>
        <a:srgbClr val="1B548D"/>
      </a:accent2>
      <a:accent3>
        <a:srgbClr val="2269B0"/>
      </a:accent3>
      <a:accent4>
        <a:srgbClr val="2779CB"/>
      </a:accent4>
      <a:accent5>
        <a:srgbClr val="143F6A"/>
      </a:accent5>
      <a:accent6>
        <a:srgbClr val="9D90A0"/>
      </a:accent6>
      <a:hlink>
        <a:srgbClr val="9454C3"/>
      </a:hlink>
      <a:folHlink>
        <a:srgbClr val="7EB2E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520EF2CDC3D4EB854487ABB2EF33D" ma:contentTypeVersion="5" ma:contentTypeDescription="Create a new document." ma:contentTypeScope="" ma:versionID="64b8739dabb99bd2d8fcd70dd0ee9e77">
  <xsd:schema xmlns:xsd="http://www.w3.org/2001/XMLSchema" xmlns:xs="http://www.w3.org/2001/XMLSchema" xmlns:p="http://schemas.microsoft.com/office/2006/metadata/properties" xmlns:ns2="3d9f3aa6-b2cf-40c9-9863-b964eacfc838" xmlns:ns3="a4eaef6c-3ad2-40d6-b56f-17b23949f7bd" targetNamespace="http://schemas.microsoft.com/office/2006/metadata/properties" ma:root="true" ma:fieldsID="89013d5dce0697d47822d56742acad6d" ns2:_="" ns3:_="">
    <xsd:import namespace="3d9f3aa6-b2cf-40c9-9863-b964eacfc838"/>
    <xsd:import namespace="a4eaef6c-3ad2-40d6-b56f-17b23949f7bd"/>
    <xsd:element name="properties">
      <xsd:complexType>
        <xsd:sequence>
          <xsd:element name="documentManagement">
            <xsd:complexType>
              <xsd:all>
                <xsd:element ref="ns2:Meeting_x0020_Date" minOccurs="0"/>
                <xsd:element ref="ns2:Result" minOccurs="0"/>
                <xsd:element ref="ns2:Petition_x0020_Numb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9f3aa6-b2cf-40c9-9863-b964eacfc838" elementFormDefault="qualified">
    <xsd:import namespace="http://schemas.microsoft.com/office/2006/documentManagement/types"/>
    <xsd:import namespace="http://schemas.microsoft.com/office/infopath/2007/PartnerControls"/>
    <xsd:element name="Meeting_x0020_Date" ma:index="8" nillable="true" ma:displayName="Meeting Date" ma:format="DateTime" ma:internalName="Meeting_x0020_Date">
      <xsd:simpleType>
        <xsd:restriction base="dms:DateTime"/>
      </xsd:simpleType>
    </xsd:element>
    <xsd:element name="Result" ma:index="9" nillable="true" ma:displayName="Result" ma:default="Pending" ma:format="Dropdown" ma:internalName="Result">
      <xsd:simpleType>
        <xsd:restriction base="dms:Choice">
          <xsd:enumeration value="Pending"/>
          <xsd:enumeration value="Approved by ZBA"/>
          <xsd:enumeration value="Approved by COB"/>
          <xsd:enumeration value="Denied"/>
        </xsd:restriction>
      </xsd:simpleType>
    </xsd:element>
    <xsd:element name="Petition_x0020_Number" ma:index="10" nillable="true" ma:displayName="Petition Number" ma:indexed="true" ma:list="{11bc88a4-ad4e-4517-be4c-4cf19041eb87}" ma:internalName="Petition_x0020_Number"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a4eaef6c-3ad2-40d6-b56f-17b23949f7b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d9f3aa6-b2cf-40c9-9863-b964eacfc838">2024-11-13T01:00:00+00:00</Meeting_x0020_Date>
    <Petition_x0020_Number xmlns="3d9f3aa6-b2cf-40c9-9863-b964eacfc838">418</Petition_x0020_Number>
    <Result xmlns="3d9f3aa6-b2cf-40c9-9863-b964eacfc838">Pending</Result>
  </documentManagement>
</p:properties>
</file>

<file path=customXml/itemProps1.xml><?xml version="1.0" encoding="utf-8"?>
<ds:datastoreItem xmlns:ds="http://schemas.openxmlformats.org/officeDocument/2006/customXml" ds:itemID="{C39B9B0C-CF3C-4873-A289-36609A4E1674}"/>
</file>

<file path=customXml/itemProps2.xml><?xml version="1.0" encoding="utf-8"?>
<ds:datastoreItem xmlns:ds="http://schemas.openxmlformats.org/officeDocument/2006/customXml" ds:itemID="{0EB25D40-4D79-46A6-9421-1AB212CDF7E1}"/>
</file>

<file path=customXml/itemProps3.xml><?xml version="1.0" encoding="utf-8"?>
<ds:datastoreItem xmlns:ds="http://schemas.openxmlformats.org/officeDocument/2006/customXml" ds:itemID="{62224919-9EEE-4695-B506-585B03F4BD97}"/>
</file>

<file path=docProps/app.xml><?xml version="1.0" encoding="utf-8"?>
<Properties xmlns="http://schemas.openxmlformats.org/officeDocument/2006/extended-properties" xmlns:vt="http://schemas.openxmlformats.org/officeDocument/2006/docPropsVTypes">
  <TotalTime>40362</TotalTime>
  <Words>4598</Words>
  <Application>Microsoft Office PowerPoint</Application>
  <PresentationFormat>On-screen Show (16:9)</PresentationFormat>
  <Paragraphs>646</Paragraphs>
  <Slides>41</Slides>
  <Notes>40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41</vt:i4>
      </vt:variant>
    </vt:vector>
  </HeadingPairs>
  <TitlesOfParts>
    <vt:vector size="58" baseType="lpstr">
      <vt:lpstr>Roboto</vt:lpstr>
      <vt:lpstr>Calibri Light</vt:lpstr>
      <vt:lpstr>Palatino Linotype</vt:lpstr>
      <vt:lpstr>Advent Pro</vt:lpstr>
      <vt:lpstr>Josefin Sans</vt:lpstr>
      <vt:lpstr>Wingdings</vt:lpstr>
      <vt:lpstr>Squada One</vt:lpstr>
      <vt:lpstr>Calibri</vt:lpstr>
      <vt:lpstr>Wingdings 2</vt:lpstr>
      <vt:lpstr>Sitka Banner</vt:lpstr>
      <vt:lpstr>Fira Sans</vt:lpstr>
      <vt:lpstr>Montserrat Light</vt:lpstr>
      <vt:lpstr>Arial</vt:lpstr>
      <vt:lpstr>Solar Power Project Proposal by Slidesgo</vt:lpstr>
      <vt:lpstr>Contents Slide Master</vt:lpstr>
      <vt:lpstr>Product Overview Infographics by Slidesgo</vt:lpstr>
      <vt:lpstr>Presentation on brainstorming</vt:lpstr>
      <vt:lpstr>PowerPoint Presentation</vt:lpstr>
      <vt:lpstr>PowerPoint Presentation</vt:lpstr>
      <vt:lpstr>Project Details</vt:lpstr>
      <vt:lpstr>Site Plot Summary</vt:lpstr>
      <vt:lpstr>PowerPoint Presentation</vt:lpstr>
      <vt:lpstr>Compliance: Findings Required for SUP Approval</vt:lpstr>
      <vt:lpstr>Compliance: Findings Required for SUP Approval</vt:lpstr>
      <vt:lpstr>Local Jurisdictional Outreach</vt:lpstr>
      <vt:lpstr>Viewship</vt:lpstr>
      <vt:lpstr>Potential View looking Southeast on Higgins (RT 72)</vt:lpstr>
      <vt:lpstr>Viewship</vt:lpstr>
      <vt:lpstr>Potential View looking Southeast on Higgins (RT 72)</vt:lpstr>
      <vt:lpstr>Tax Revenue</vt:lpstr>
      <vt:lpstr>Drainage</vt:lpstr>
      <vt:lpstr>Drainage</vt:lpstr>
      <vt:lpstr>Overall Drainage</vt:lpstr>
      <vt:lpstr>Compliance: Findings Required for SUP Approval</vt:lpstr>
      <vt:lpstr>Invest in a future worth living</vt:lpstr>
      <vt:lpstr>Project Details</vt:lpstr>
      <vt:lpstr>Project Details</vt:lpstr>
      <vt:lpstr>MSDS Report - Solar Panel</vt:lpstr>
      <vt:lpstr>MSDS Report - Solar Panel</vt:lpstr>
      <vt:lpstr>MSDS Report - Solar Panel</vt:lpstr>
      <vt:lpstr>Mitigating Fire Risk</vt:lpstr>
      <vt:lpstr>Health Hazards</vt:lpstr>
      <vt:lpstr>Employment</vt:lpstr>
      <vt:lpstr>Operations and Maintenance</vt:lpstr>
      <vt:lpstr>Noise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Fence</vt:lpstr>
      <vt:lpstr>Fixed Farm Knot Fence</vt:lpstr>
      <vt:lpstr>Decommissioning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4644_ZBA Petitioner Presentation (11-12-24)</dc:title>
  <dc:creator>Akshar Patel</dc:creator>
  <cp:lastModifiedBy>Zine, Natalie</cp:lastModifiedBy>
  <cp:revision>529</cp:revision>
  <dcterms:modified xsi:type="dcterms:W3CDTF">2024-11-12T20:20:52Z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0x010100070520EF2CDC3D4EB854487ABB2EF33D</vt:lpwstr>
  </property>
</Properties>
</file>